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3"/>
    <p:sldMasterId id="2147483667" r:id="rId4"/>
    <p:sldMasterId id="2147483683" r:id="rId5"/>
    <p:sldMasterId id="2147483699" r:id="rId6"/>
    <p:sldMasterId id="2147483715" r:id="rId7"/>
    <p:sldMasterId id="2147483731" r:id="rId8"/>
    <p:sldMasterId id="2147483747" r:id="rId9"/>
  </p:sldMasterIdLst>
  <p:notesMasterIdLst>
    <p:notesMasterId r:id="rId31"/>
  </p:notesMasterIdLst>
  <p:handoutMasterIdLst>
    <p:handoutMasterId r:id="rId32"/>
  </p:handoutMasterIdLst>
  <p:sldIdLst>
    <p:sldId id="259" r:id="rId10"/>
    <p:sldId id="344" r:id="rId11"/>
    <p:sldId id="339" r:id="rId12"/>
    <p:sldId id="340" r:id="rId13"/>
    <p:sldId id="341" r:id="rId14"/>
    <p:sldId id="342" r:id="rId15"/>
    <p:sldId id="343" r:id="rId16"/>
    <p:sldId id="361" r:id="rId17"/>
    <p:sldId id="362" r:id="rId18"/>
    <p:sldId id="363" r:id="rId19"/>
    <p:sldId id="364" r:id="rId20"/>
    <p:sldId id="365" r:id="rId21"/>
    <p:sldId id="312" r:id="rId22"/>
    <p:sldId id="322" r:id="rId23"/>
    <p:sldId id="324" r:id="rId24"/>
    <p:sldId id="325" r:id="rId25"/>
    <p:sldId id="326" r:id="rId26"/>
    <p:sldId id="327" r:id="rId27"/>
    <p:sldId id="328" r:id="rId28"/>
    <p:sldId id="266" r:id="rId29"/>
    <p:sldId id="275" r:id="rId30"/>
  </p:sldIdLst>
  <p:sldSz cx="12192000"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C684DC81-D2C3-44A6-8941-05B53D2E0557}">
          <p14:sldIdLst>
            <p14:sldId id="259"/>
            <p14:sldId id="344"/>
            <p14:sldId id="339"/>
            <p14:sldId id="340"/>
            <p14:sldId id="341"/>
            <p14:sldId id="342"/>
            <p14:sldId id="343"/>
            <p14:sldId id="361"/>
            <p14:sldId id="362"/>
            <p14:sldId id="363"/>
            <p14:sldId id="364"/>
            <p14:sldId id="365"/>
          </p14:sldIdLst>
        </p14:section>
        <p14:section name="目录与章节过渡" id="{847108E3-22F3-4CD9-A82A-834291DC17F4}">
          <p14:sldIdLst>
            <p14:sldId id="312"/>
            <p14:sldId id="322"/>
            <p14:sldId id="324"/>
            <p14:sldId id="325"/>
            <p14:sldId id="326"/>
            <p14:sldId id="327"/>
            <p14:sldId id="328"/>
          </p14:sldIdLst>
        </p14:section>
        <p14:section name="内容页" id="{EB11151C-0E14-47B0-8218-1431BF894351}">
          <p14:sldIdLst>
            <p14:sldId id="266"/>
          </p14:sldIdLst>
        </p14:section>
        <p14:section name="封底" id="{843E591D-6EE2-4691-951C-C0C689F22170}">
          <p14:sldIdLst>
            <p14:sldId id="275"/>
          </p14:sldIdLst>
        </p14:section>
        <p14:section name="配色与字体" id="{3D97B63B-D70E-4F27-8A27-3FF98FBB7258}">
          <p14:sldIdLst/>
        </p14:section>
        <p14:section name="图标" id="{256EF24B-5FA9-4838-AFAB-30B46CBE188B}">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85" autoAdjust="0"/>
    <p:restoredTop sz="94289" autoAdjust="0"/>
  </p:normalViewPr>
  <p:slideViewPr>
    <p:cSldViewPr snapToGrid="0" showGuides="1">
      <p:cViewPr varScale="1">
        <p:scale>
          <a:sx n="114" d="100"/>
          <a:sy n="114" d="100"/>
        </p:scale>
        <p:origin x="696" y="67"/>
      </p:cViewPr>
      <p:guideLst>
        <p:guide pos="3866"/>
        <p:guide orient="horz" pos="994"/>
        <p:guide orient="horz" pos="1471"/>
        <p:guide orient="horz" pos="3133"/>
        <p:guide pos="2165"/>
        <p:guide pos="4090"/>
        <p:guide pos="5977"/>
        <p:guide pos="5292"/>
        <p:guide pos="2313"/>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6" Type="http://schemas.openxmlformats.org/officeDocument/2006/relationships/tags" Target="tags/tag9.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handoutMaster" Target="handoutMasters/handoutMaster1.xml"/><Relationship Id="rId31" Type="http://schemas.openxmlformats.org/officeDocument/2006/relationships/notesMaster" Target="notesMasters/notesMaster1.xml"/><Relationship Id="rId30" Type="http://schemas.openxmlformats.org/officeDocument/2006/relationships/slide" Target="slides/slide21.xml"/><Relationship Id="rId3" Type="http://schemas.openxmlformats.org/officeDocument/2006/relationships/slideMaster" Target="slideMasters/slideMaster2.xml"/><Relationship Id="rId29" Type="http://schemas.openxmlformats.org/officeDocument/2006/relationships/slide" Target="slides/slide20.xml"/><Relationship Id="rId28" Type="http://schemas.openxmlformats.org/officeDocument/2006/relationships/slide" Target="slides/slide19.xml"/><Relationship Id="rId27" Type="http://schemas.openxmlformats.org/officeDocument/2006/relationships/slide" Target="slides/slide18.xml"/><Relationship Id="rId26" Type="http://schemas.openxmlformats.org/officeDocument/2006/relationships/slide" Target="slides/slide17.xml"/><Relationship Id="rId25" Type="http://schemas.openxmlformats.org/officeDocument/2006/relationships/slide" Target="slides/slide16.xml"/><Relationship Id="rId24" Type="http://schemas.openxmlformats.org/officeDocument/2006/relationships/slide" Target="slides/slide15.xml"/><Relationship Id="rId23" Type="http://schemas.openxmlformats.org/officeDocument/2006/relationships/slide" Target="slides/slide14.xml"/><Relationship Id="rId22" Type="http://schemas.openxmlformats.org/officeDocument/2006/relationships/slide" Target="slides/slide13.xml"/><Relationship Id="rId21" Type="http://schemas.openxmlformats.org/officeDocument/2006/relationships/slide" Target="slides/slide12.xml"/><Relationship Id="rId20" Type="http://schemas.openxmlformats.org/officeDocument/2006/relationships/slide" Target="slides/slide11.xml"/><Relationship Id="rId2" Type="http://schemas.openxmlformats.org/officeDocument/2006/relationships/theme" Target="theme/theme1.xml"/><Relationship Id="rId19" Type="http://schemas.openxmlformats.org/officeDocument/2006/relationships/slide" Target="slides/slide10.xml"/><Relationship Id="rId18" Type="http://schemas.openxmlformats.org/officeDocument/2006/relationships/slide" Target="slides/slide9.xml"/><Relationship Id="rId17" Type="http://schemas.openxmlformats.org/officeDocument/2006/relationships/slide" Target="slides/slide8.xml"/><Relationship Id="rId16" Type="http://schemas.openxmlformats.org/officeDocument/2006/relationships/slide" Target="slides/slide7.xml"/><Relationship Id="rId15" Type="http://schemas.openxmlformats.org/officeDocument/2006/relationships/slide" Target="slides/slide6.xml"/><Relationship Id="rId14" Type="http://schemas.openxmlformats.org/officeDocument/2006/relationships/slide" Target="slides/slide5.xml"/><Relationship Id="rId13" Type="http://schemas.openxmlformats.org/officeDocument/2006/relationships/slide" Target="slides/slide4.xml"/><Relationship Id="rId12" Type="http://schemas.openxmlformats.org/officeDocument/2006/relationships/slide" Target="slides/slide3.xml"/><Relationship Id="rId11" Type="http://schemas.openxmlformats.org/officeDocument/2006/relationships/slide" Target="slides/slide2.xml"/><Relationship Id="rId10" Type="http://schemas.openxmlformats.org/officeDocument/2006/relationships/slide" Target="slides/slide1.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4" Type="http://schemas.openxmlformats.org/officeDocument/2006/relationships/image" Target="../media/image9.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4" Type="http://schemas.openxmlformats.org/officeDocument/2006/relationships/image" Target="../media/image9.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4" Type="http://schemas.openxmlformats.org/officeDocument/2006/relationships/image" Target="../media/image9.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4" Type="http://schemas.openxmlformats.org/officeDocument/2006/relationships/image" Target="../media/image9.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4" Type="http://schemas.openxmlformats.org/officeDocument/2006/relationships/image" Target="../media/image9.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9.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4" Type="http://schemas.openxmlformats.org/officeDocument/2006/relationships/image" Target="../media/image9.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6.xml"/><Relationship Id="rId8" Type="http://schemas.openxmlformats.org/officeDocument/2006/relationships/slideLayout" Target="../slideLayouts/slideLayout25.xml"/><Relationship Id="rId7" Type="http://schemas.openxmlformats.org/officeDocument/2006/relationships/slideLayout" Target="../slideLayouts/slideLayout24.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3" Type="http://schemas.openxmlformats.org/officeDocument/2006/relationships/slideLayout" Target="../slideLayouts/slideLayout20.xml"/><Relationship Id="rId2" Type="http://schemas.openxmlformats.org/officeDocument/2006/relationships/slideLayout" Target="../slideLayouts/slideLayout19.xml"/><Relationship Id="rId16" Type="http://schemas.openxmlformats.org/officeDocument/2006/relationships/theme" Target="../theme/theme3.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1" Type="http://schemas.openxmlformats.org/officeDocument/2006/relationships/slideLayout" Target="../slideLayouts/slideLayout28.xml"/><Relationship Id="rId10" Type="http://schemas.openxmlformats.org/officeDocument/2006/relationships/slideLayout" Target="../slideLayouts/slideLayout27.xml"/><Relationship Id="rId1"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1.xml"/><Relationship Id="rId8" Type="http://schemas.openxmlformats.org/officeDocument/2006/relationships/slideLayout" Target="../slideLayouts/slideLayout40.xml"/><Relationship Id="rId7" Type="http://schemas.openxmlformats.org/officeDocument/2006/relationships/slideLayout" Target="../slideLayouts/slideLayout39.xml"/><Relationship Id="rId6" Type="http://schemas.openxmlformats.org/officeDocument/2006/relationships/slideLayout" Target="../slideLayouts/slideLayout38.xml"/><Relationship Id="rId5" Type="http://schemas.openxmlformats.org/officeDocument/2006/relationships/slideLayout" Target="../slideLayouts/slideLayout37.xml"/><Relationship Id="rId4" Type="http://schemas.openxmlformats.org/officeDocument/2006/relationships/slideLayout" Target="../slideLayouts/slideLayout36.xml"/><Relationship Id="rId3" Type="http://schemas.openxmlformats.org/officeDocument/2006/relationships/slideLayout" Target="../slideLayouts/slideLayout35.xml"/><Relationship Id="rId2" Type="http://schemas.openxmlformats.org/officeDocument/2006/relationships/slideLayout" Target="../slideLayouts/slideLayout34.xml"/><Relationship Id="rId16" Type="http://schemas.openxmlformats.org/officeDocument/2006/relationships/theme" Target="../theme/theme4.xml"/><Relationship Id="rId15" Type="http://schemas.openxmlformats.org/officeDocument/2006/relationships/slideLayout" Target="../slideLayouts/slideLayout47.xml"/><Relationship Id="rId14" Type="http://schemas.openxmlformats.org/officeDocument/2006/relationships/slideLayout" Target="../slideLayouts/slideLayout46.xml"/><Relationship Id="rId13" Type="http://schemas.openxmlformats.org/officeDocument/2006/relationships/slideLayout" Target="../slideLayouts/slideLayout45.xml"/><Relationship Id="rId12" Type="http://schemas.openxmlformats.org/officeDocument/2006/relationships/slideLayout" Target="../slideLayouts/slideLayout44.xml"/><Relationship Id="rId11" Type="http://schemas.openxmlformats.org/officeDocument/2006/relationships/slideLayout" Target="../slideLayouts/slideLayout43.xml"/><Relationship Id="rId10" Type="http://schemas.openxmlformats.org/officeDocument/2006/relationships/slideLayout" Target="../slideLayouts/slideLayout42.xml"/><Relationship Id="rId1"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6.xml"/><Relationship Id="rId8" Type="http://schemas.openxmlformats.org/officeDocument/2006/relationships/slideLayout" Target="../slideLayouts/slideLayout55.xml"/><Relationship Id="rId7" Type="http://schemas.openxmlformats.org/officeDocument/2006/relationships/slideLayout" Target="../slideLayouts/slideLayout54.xml"/><Relationship Id="rId6" Type="http://schemas.openxmlformats.org/officeDocument/2006/relationships/slideLayout" Target="../slideLayouts/slideLayout53.xml"/><Relationship Id="rId5" Type="http://schemas.openxmlformats.org/officeDocument/2006/relationships/slideLayout" Target="../slideLayouts/slideLayout52.xml"/><Relationship Id="rId4" Type="http://schemas.openxmlformats.org/officeDocument/2006/relationships/slideLayout" Target="../slideLayouts/slideLayout51.xml"/><Relationship Id="rId3" Type="http://schemas.openxmlformats.org/officeDocument/2006/relationships/slideLayout" Target="../slideLayouts/slideLayout50.xml"/><Relationship Id="rId2" Type="http://schemas.openxmlformats.org/officeDocument/2006/relationships/slideLayout" Target="../slideLayouts/slideLayout49.xml"/><Relationship Id="rId16" Type="http://schemas.openxmlformats.org/officeDocument/2006/relationships/theme" Target="../theme/theme5.xml"/><Relationship Id="rId15" Type="http://schemas.openxmlformats.org/officeDocument/2006/relationships/slideLayout" Target="../slideLayouts/slideLayout62.xml"/><Relationship Id="rId14" Type="http://schemas.openxmlformats.org/officeDocument/2006/relationships/slideLayout" Target="../slideLayouts/slideLayout61.xml"/><Relationship Id="rId13" Type="http://schemas.openxmlformats.org/officeDocument/2006/relationships/slideLayout" Target="../slideLayouts/slideLayout60.xml"/><Relationship Id="rId12" Type="http://schemas.openxmlformats.org/officeDocument/2006/relationships/slideLayout" Target="../slideLayouts/slideLayout59.xml"/><Relationship Id="rId11" Type="http://schemas.openxmlformats.org/officeDocument/2006/relationships/slideLayout" Target="../slideLayouts/slideLayout58.xml"/><Relationship Id="rId10" Type="http://schemas.openxmlformats.org/officeDocument/2006/relationships/slideLayout" Target="../slideLayouts/slideLayout57.xml"/><Relationship Id="rId1" Type="http://schemas.openxmlformats.org/officeDocument/2006/relationships/slideLayout" Target="../slideLayouts/slideLayout48.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71.xml"/><Relationship Id="rId8" Type="http://schemas.openxmlformats.org/officeDocument/2006/relationships/slideLayout" Target="../slideLayouts/slideLayout70.xml"/><Relationship Id="rId7" Type="http://schemas.openxmlformats.org/officeDocument/2006/relationships/slideLayout" Target="../slideLayouts/slideLayout69.xml"/><Relationship Id="rId6" Type="http://schemas.openxmlformats.org/officeDocument/2006/relationships/slideLayout" Target="../slideLayouts/slideLayout68.xml"/><Relationship Id="rId5" Type="http://schemas.openxmlformats.org/officeDocument/2006/relationships/slideLayout" Target="../slideLayouts/slideLayout67.xml"/><Relationship Id="rId4" Type="http://schemas.openxmlformats.org/officeDocument/2006/relationships/slideLayout" Target="../slideLayouts/slideLayout66.xml"/><Relationship Id="rId3" Type="http://schemas.openxmlformats.org/officeDocument/2006/relationships/slideLayout" Target="../slideLayouts/slideLayout65.xml"/><Relationship Id="rId2" Type="http://schemas.openxmlformats.org/officeDocument/2006/relationships/slideLayout" Target="../slideLayouts/slideLayout64.xml"/><Relationship Id="rId16" Type="http://schemas.openxmlformats.org/officeDocument/2006/relationships/theme" Target="../theme/theme6.xml"/><Relationship Id="rId15" Type="http://schemas.openxmlformats.org/officeDocument/2006/relationships/slideLayout" Target="../slideLayouts/slideLayout77.xml"/><Relationship Id="rId14" Type="http://schemas.openxmlformats.org/officeDocument/2006/relationships/slideLayout" Target="../slideLayouts/slideLayout76.xml"/><Relationship Id="rId13" Type="http://schemas.openxmlformats.org/officeDocument/2006/relationships/slideLayout" Target="../slideLayouts/slideLayout75.xml"/><Relationship Id="rId12" Type="http://schemas.openxmlformats.org/officeDocument/2006/relationships/slideLayout" Target="../slideLayouts/slideLayout74.xml"/><Relationship Id="rId11" Type="http://schemas.openxmlformats.org/officeDocument/2006/relationships/slideLayout" Target="../slideLayouts/slideLayout73.xml"/><Relationship Id="rId10" Type="http://schemas.openxmlformats.org/officeDocument/2006/relationships/slideLayout" Target="../slideLayouts/slideLayout72.xml"/><Relationship Id="rId1" Type="http://schemas.openxmlformats.org/officeDocument/2006/relationships/slideLayout" Target="../slideLayouts/slideLayout63.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86.xml"/><Relationship Id="rId8" Type="http://schemas.openxmlformats.org/officeDocument/2006/relationships/slideLayout" Target="../slideLayouts/slideLayout85.xml"/><Relationship Id="rId7" Type="http://schemas.openxmlformats.org/officeDocument/2006/relationships/slideLayout" Target="../slideLayouts/slideLayout84.xml"/><Relationship Id="rId6" Type="http://schemas.openxmlformats.org/officeDocument/2006/relationships/slideLayout" Target="../slideLayouts/slideLayout83.xml"/><Relationship Id="rId5" Type="http://schemas.openxmlformats.org/officeDocument/2006/relationships/slideLayout" Target="../slideLayouts/slideLayout82.xml"/><Relationship Id="rId4" Type="http://schemas.openxmlformats.org/officeDocument/2006/relationships/slideLayout" Target="../slideLayouts/slideLayout81.xml"/><Relationship Id="rId3" Type="http://schemas.openxmlformats.org/officeDocument/2006/relationships/slideLayout" Target="../slideLayouts/slideLayout80.xml"/><Relationship Id="rId2" Type="http://schemas.openxmlformats.org/officeDocument/2006/relationships/slideLayout" Target="../slideLayouts/slideLayout79.xml"/><Relationship Id="rId16" Type="http://schemas.openxmlformats.org/officeDocument/2006/relationships/theme" Target="../theme/theme7.xml"/><Relationship Id="rId15" Type="http://schemas.openxmlformats.org/officeDocument/2006/relationships/slideLayout" Target="../slideLayouts/slideLayout92.xml"/><Relationship Id="rId14" Type="http://schemas.openxmlformats.org/officeDocument/2006/relationships/slideLayout" Target="../slideLayouts/slideLayout91.xml"/><Relationship Id="rId13" Type="http://schemas.openxmlformats.org/officeDocument/2006/relationships/slideLayout" Target="../slideLayouts/slideLayout90.xml"/><Relationship Id="rId12" Type="http://schemas.openxmlformats.org/officeDocument/2006/relationships/slideLayout" Target="../slideLayouts/slideLayout89.xml"/><Relationship Id="rId11" Type="http://schemas.openxmlformats.org/officeDocument/2006/relationships/slideLayout" Target="../slideLayouts/slideLayout88.xml"/><Relationship Id="rId10" Type="http://schemas.openxmlformats.org/officeDocument/2006/relationships/slideLayout" Target="../slideLayouts/slideLayout87.xml"/><Relationship Id="rId1" Type="http://schemas.openxmlformats.org/officeDocument/2006/relationships/slideLayout" Target="../slideLayouts/slideLayout78.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101.xml"/><Relationship Id="rId8" Type="http://schemas.openxmlformats.org/officeDocument/2006/relationships/slideLayout" Target="../slideLayouts/slideLayout100.xml"/><Relationship Id="rId7" Type="http://schemas.openxmlformats.org/officeDocument/2006/relationships/slideLayout" Target="../slideLayouts/slideLayout99.xml"/><Relationship Id="rId6" Type="http://schemas.openxmlformats.org/officeDocument/2006/relationships/slideLayout" Target="../slideLayouts/slideLayout98.xml"/><Relationship Id="rId5" Type="http://schemas.openxmlformats.org/officeDocument/2006/relationships/slideLayout" Target="../slideLayouts/slideLayout97.xml"/><Relationship Id="rId4" Type="http://schemas.openxmlformats.org/officeDocument/2006/relationships/slideLayout" Target="../slideLayouts/slideLayout96.xml"/><Relationship Id="rId3" Type="http://schemas.openxmlformats.org/officeDocument/2006/relationships/slideLayout" Target="../slideLayouts/slideLayout95.xml"/><Relationship Id="rId2" Type="http://schemas.openxmlformats.org/officeDocument/2006/relationships/slideLayout" Target="../slideLayouts/slideLayout94.xml"/><Relationship Id="rId16" Type="http://schemas.openxmlformats.org/officeDocument/2006/relationships/theme" Target="../theme/theme8.xml"/><Relationship Id="rId15" Type="http://schemas.openxmlformats.org/officeDocument/2006/relationships/slideLayout" Target="../slideLayouts/slideLayout107.xml"/><Relationship Id="rId14" Type="http://schemas.openxmlformats.org/officeDocument/2006/relationships/slideLayout" Target="../slideLayouts/slideLayout106.xml"/><Relationship Id="rId13" Type="http://schemas.openxmlformats.org/officeDocument/2006/relationships/slideLayout" Target="../slideLayouts/slideLayout105.xml"/><Relationship Id="rId12" Type="http://schemas.openxmlformats.org/officeDocument/2006/relationships/slideLayout" Target="../slideLayouts/slideLayout104.xml"/><Relationship Id="rId11" Type="http://schemas.openxmlformats.org/officeDocument/2006/relationships/slideLayout" Target="../slideLayouts/slideLayout103.xml"/><Relationship Id="rId10" Type="http://schemas.openxmlformats.org/officeDocument/2006/relationships/slideLayout" Target="../slideLayouts/slideLayout102.xml"/><Relationship Id="rId1" Type="http://schemas.openxmlformats.org/officeDocument/2006/relationships/slideLayout" Target="../slideLayouts/slideLayout9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5" r:id="rId1"/>
    <p:sldLayoutId id="214748366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10.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29.png"/><Relationship Id="rId1"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31.png"/><Relationship Id="rId1" Type="http://schemas.openxmlformats.org/officeDocument/2006/relationships/image" Target="../media/image30.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26.png"/><Relationship Id="rId2" Type="http://schemas.microsoft.com/office/2007/relationships/hdphoto" Target="../media/image25.wdp"/><Relationship Id="rId1"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image" Target="../media/image33.png"/><Relationship Id="rId1"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7.xml"/><Relationship Id="rId2" Type="http://schemas.openxmlformats.org/officeDocument/2006/relationships/image" Target="../media/image35.png"/><Relationship Id="rId1"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87.xml"/><Relationship Id="rId5" Type="http://schemas.openxmlformats.org/officeDocument/2006/relationships/image" Target="../media/image40.png"/><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102.xml"/><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22.png"/><Relationship Id="rId1" Type="http://schemas.openxmlformats.org/officeDocument/2006/relationships/image" Target="../media/image2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23.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26.png"/><Relationship Id="rId2" Type="http://schemas.microsoft.com/office/2007/relationships/hdphoto" Target="../media/image25.wdp"/><Relationship Id="rId1"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27.png"/><Relationship Id="rId1" Type="http://schemas.openxmlformats.org/officeDocument/2006/relationships/hyperlink" Target="https://github.com/ZK-Zhou/spikformer?tab=readme-ov-fil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406318" y="2016174"/>
            <a:ext cx="9379365" cy="1060855"/>
          </a:xfrm>
        </p:spPr>
        <p:txBody>
          <a:bodyPr/>
          <a:lstStyle/>
          <a:p>
            <a:r>
              <a:rPr lang="zh-CN" altLang="en-US" dirty="0"/>
              <a:t>类脑智能大作业展示</a:t>
            </a:r>
            <a:endParaRPr lang="zh-CN" altLang="en-US" dirty="0"/>
          </a:p>
        </p:txBody>
      </p:sp>
      <p:sp>
        <p:nvSpPr>
          <p:cNvPr id="3" name="内容占位符 2"/>
          <p:cNvSpPr>
            <a:spLocks noGrp="1"/>
          </p:cNvSpPr>
          <p:nvPr>
            <p:ph sz="quarter" idx="10"/>
          </p:nvPr>
        </p:nvSpPr>
        <p:spPr/>
        <p:txBody>
          <a:bodyPr/>
          <a:lstStyle/>
          <a:p>
            <a:fld id="{045CE301-1C36-4793-AA14-14B8D1577BED}" type="datetime2">
              <a:rPr lang="zh-CN" altLang="en-US" smtClean="0"/>
            </a:fld>
            <a:endParaRPr lang="zh-CN" altLang="en-US" dirty="0"/>
          </a:p>
        </p:txBody>
      </p:sp>
      <p:sp>
        <p:nvSpPr>
          <p:cNvPr id="10" name="文本占位符 9"/>
          <p:cNvSpPr>
            <a:spLocks noGrp="1"/>
          </p:cNvSpPr>
          <p:nvPr>
            <p:ph type="body" sz="quarter" idx="11"/>
          </p:nvPr>
        </p:nvSpPr>
        <p:spPr>
          <a:xfrm>
            <a:off x="3553460" y="4407535"/>
            <a:ext cx="4997450" cy="598805"/>
          </a:xfrm>
        </p:spPr>
        <p:txBody>
          <a:bodyPr/>
          <a:lstStyle/>
          <a:p>
            <a:r>
              <a:rPr lang="zh-CN" altLang="en-US" dirty="0">
                <a:ea typeface="宋体" panose="02010600030101010101" pitchFamily="2" charset="-122"/>
              </a:rPr>
              <a:t>李嘉睿</a:t>
            </a:r>
            <a:r>
              <a:rPr lang="en-US" altLang="zh-CN" dirty="0">
                <a:ea typeface="宋体" panose="02010600030101010101" pitchFamily="2" charset="-122"/>
              </a:rPr>
              <a:t> </a:t>
            </a:r>
            <a:r>
              <a:rPr lang="zh-CN" altLang="en-US" dirty="0">
                <a:ea typeface="宋体" panose="02010600030101010101" pitchFamily="2" charset="-122"/>
              </a:rPr>
              <a:t>陶也</a:t>
            </a:r>
            <a:r>
              <a:rPr lang="en-US" altLang="zh-CN" dirty="0">
                <a:ea typeface="宋体" panose="02010600030101010101" pitchFamily="2" charset="-122"/>
              </a:rPr>
              <a:t> </a:t>
            </a:r>
            <a:r>
              <a:rPr lang="zh-CN" altLang="en-US" dirty="0">
                <a:ea typeface="宋体" panose="02010600030101010101" pitchFamily="2" charset="-122"/>
              </a:rPr>
              <a:t>杜亦开</a:t>
            </a:r>
            <a:endParaRPr lang="zh-CN" altLang="en-US" dirty="0">
              <a:ea typeface="宋体" panose="02010600030101010101" pitchFamily="2" charset="-122"/>
            </a:endParaRPr>
          </a:p>
        </p:txBody>
      </p:sp>
      <p:sp>
        <p:nvSpPr>
          <p:cNvPr id="2" name="文本框 1"/>
          <p:cNvSpPr txBox="1"/>
          <p:nvPr/>
        </p:nvSpPr>
        <p:spPr>
          <a:xfrm>
            <a:off x="148590" y="6489700"/>
            <a:ext cx="1122680" cy="368300"/>
          </a:xfrm>
          <a:prstGeom prst="rect">
            <a:avLst/>
          </a:prstGeom>
          <a:noFill/>
        </p:spPr>
        <p:txBody>
          <a:bodyPr wrap="none" rtlCol="0">
            <a:spAutoFit/>
          </a:bodyPr>
          <a:lstStyle/>
          <a:p>
            <a:r>
              <a:rPr lang="zh-CN" altLang="en-US"/>
              <a:t>组号：</a:t>
            </a:r>
            <a:r>
              <a:rPr lang="en-US" altLang="zh-CN"/>
              <a:t>21</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p:cNvSpPr/>
          <p:nvPr>
            <p:custDataLst>
              <p:tags r:id="rId1"/>
            </p:custDataLst>
          </p:nvPr>
        </p:nvSpPr>
        <p:spPr>
          <a:xfrm>
            <a:off x="6277610" y="1140460"/>
            <a:ext cx="5187315" cy="439102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 name="文本占位符 1"/>
          <p:cNvSpPr>
            <a:spLocks noGrp="1"/>
          </p:cNvSpPr>
          <p:nvPr>
            <p:ph type="body" sz="quarter" idx="11"/>
          </p:nvPr>
        </p:nvSpPr>
        <p:spPr/>
        <p:txBody>
          <a:bodyPr/>
          <a:lstStyle/>
          <a:p>
            <a:r>
              <a:rPr lang="zh-CN" altLang="en-US" dirty="0"/>
              <a:t>难点</a:t>
            </a:r>
            <a:endParaRPr lang="zh-CN" altLang="en-US" dirty="0"/>
          </a:p>
        </p:txBody>
      </p:sp>
      <p:sp>
        <p:nvSpPr>
          <p:cNvPr id="3" name="文本占位符 2"/>
          <p:cNvSpPr>
            <a:spLocks noGrp="1"/>
          </p:cNvSpPr>
          <p:nvPr>
            <p:ph type="body" sz="quarter" idx="12"/>
          </p:nvPr>
        </p:nvSpPr>
        <p:spPr/>
        <p:txBody>
          <a:bodyPr/>
          <a:lstStyle/>
          <a:p>
            <a:r>
              <a:rPr lang="zh-CN" altLang="en-US"/>
              <a:t>组号：</a:t>
            </a:r>
            <a:r>
              <a:rPr lang="en-US" altLang="zh-CN"/>
              <a:t>21</a:t>
            </a:r>
            <a:endParaRPr lang="en-US" altLang="zh-CN"/>
          </a:p>
        </p:txBody>
      </p:sp>
      <p:sp>
        <p:nvSpPr>
          <p:cNvPr id="4" name="文本占位符 3"/>
          <p:cNvSpPr>
            <a:spLocks noGrp="1"/>
          </p:cNvSpPr>
          <p:nvPr>
            <p:ph type="body" sz="quarter" idx="13"/>
          </p:nvPr>
        </p:nvSpPr>
        <p:spPr/>
        <p:txBody>
          <a:bodyPr/>
          <a:lstStyle/>
          <a:p>
            <a:endParaRPr lang="zh-CN" altLang="en-US"/>
          </a:p>
        </p:txBody>
      </p:sp>
      <p:sp>
        <p:nvSpPr>
          <p:cNvPr id="7" name="矩形: 圆角 6"/>
          <p:cNvSpPr/>
          <p:nvPr>
            <p:custDataLst>
              <p:tags r:id="rId2"/>
            </p:custDataLst>
          </p:nvPr>
        </p:nvSpPr>
        <p:spPr>
          <a:xfrm>
            <a:off x="635635" y="1118870"/>
            <a:ext cx="5064125" cy="443420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p:cNvSpPr/>
          <p:nvPr>
            <p:custDataLst>
              <p:tags r:id="rId3"/>
            </p:custDataLst>
          </p:nvPr>
        </p:nvSpPr>
        <p:spPr>
          <a:xfrm>
            <a:off x="438778" y="1034335"/>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p:cNvSpPr txBox="1"/>
          <p:nvPr>
            <p:custDataLst>
              <p:tags r:id="rId4"/>
            </p:custDataLst>
          </p:nvPr>
        </p:nvSpPr>
        <p:spPr>
          <a:xfrm>
            <a:off x="759460" y="1139825"/>
            <a:ext cx="4508500" cy="3851275"/>
          </a:xfrm>
          <a:prstGeom prst="rect">
            <a:avLst/>
          </a:prstGeom>
          <a:noFill/>
        </p:spPr>
        <p:txBody>
          <a:bodyPr wrap="square" rtlCol="0">
            <a:spAutoFit/>
          </a:bodyPr>
          <a:lstStyle/>
          <a:p>
            <a:pPr>
              <a:lnSpc>
                <a:spcPct val="130000"/>
              </a:lnSpc>
            </a:pPr>
            <a:r>
              <a:rPr lang="en-US" altLang="zh-CN" sz="24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Attention</a:t>
            </a:r>
            <a:r>
              <a:rPr lang="zh-CN" altLang="en-US" sz="24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中</a:t>
            </a:r>
            <a:r>
              <a:rPr lang="en-US" altLang="zh-CN" sz="24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Q, K, V</a:t>
            </a:r>
            <a:r>
              <a:rPr lang="zh-CN" altLang="en-US" sz="24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计算</a:t>
            </a:r>
            <a:endParaRPr lang="zh-CN" altLang="en-US" sz="24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24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VSA</a:t>
            </a:r>
            <a:r>
              <a:rPr lang="zh-CN" altLang="en-US" sz="2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的标准步骤是首先通过计算浮点形式</a:t>
            </a:r>
            <a:r>
              <a:rPr lang="en-US" altLang="zh-CN" sz="2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Q</a:t>
            </a:r>
            <a:r>
              <a:rPr lang="zh-CN" altLang="en-US" sz="2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和</a:t>
            </a:r>
            <a:r>
              <a:rPr lang="en-US" altLang="zh-CN" sz="2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K</a:t>
            </a:r>
            <a:r>
              <a:rPr lang="zh-CN" altLang="en-US" sz="2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的点积得到一个矩阵</a:t>
            </a:r>
            <a:r>
              <a:rPr lang="en-US" altLang="zh-CN" sz="2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a:t>
            </a:r>
            <a:r>
              <a:rPr lang="zh-CN" altLang="en-US" sz="2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然后采用包含指数计算和除法运算的</a:t>
            </a:r>
            <a:r>
              <a:rPr lang="en-US" altLang="zh-CN" sz="2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softmax</a:t>
            </a:r>
            <a:r>
              <a:rPr lang="zh-CN" altLang="en-US" sz="2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对矩阵进行归一化，得到注意图，并利用注意图对值进行加权。</a:t>
            </a:r>
            <a:endParaRPr lang="zh-CN" altLang="en-US" sz="2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2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a:lnSpc>
                <a:spcPct val="130000"/>
              </a:lnSpc>
            </a:pPr>
            <a:r>
              <a:rPr lang="zh-CN" altLang="en-US" sz="2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但是</a:t>
            </a:r>
            <a:r>
              <a:rPr lang="en-US" altLang="zh-CN"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SNN</a:t>
            </a:r>
            <a:r>
              <a:rPr lang="zh-CN" altLang="en-US"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不进行乘法计算</a:t>
            </a:r>
            <a:endParaRPr lang="zh-CN" altLang="en-US"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
        <p:nvSpPr>
          <p:cNvPr id="15" name="文本框 14"/>
          <p:cNvSpPr txBox="1"/>
          <p:nvPr>
            <p:custDataLst>
              <p:tags r:id="rId5"/>
            </p:custDataLst>
          </p:nvPr>
        </p:nvSpPr>
        <p:spPr>
          <a:xfrm>
            <a:off x="6610350" y="1043305"/>
            <a:ext cx="4003040" cy="3931285"/>
          </a:xfrm>
          <a:prstGeom prst="rect">
            <a:avLst/>
          </a:prstGeom>
          <a:noFill/>
        </p:spPr>
        <p:txBody>
          <a:bodyPr wrap="square" rtlCol="0">
            <a:spAutoFit/>
          </a:bodyPr>
          <a:lstStyle/>
          <a:p>
            <a:pPr>
              <a:lnSpc>
                <a:spcPct val="130000"/>
              </a:lnSpc>
            </a:pPr>
            <a:r>
              <a:rPr lang="en-US" altLang="zh-CN" sz="2800" b="1" dirty="0">
                <a:solidFill>
                  <a:schemeClr val="tx1">
                    <a:lumMod val="75000"/>
                    <a:lumOff val="25000"/>
                  </a:schemeClr>
                </a:solidFill>
              </a:rPr>
              <a:t>Softmax</a:t>
            </a:r>
            <a:r>
              <a:rPr lang="zh-CN" altLang="en-US" sz="2800" b="1" dirty="0">
                <a:solidFill>
                  <a:schemeClr val="tx1">
                    <a:lumMod val="75000"/>
                    <a:lumOff val="25000"/>
                  </a:schemeClr>
                </a:solidFill>
              </a:rPr>
              <a:t>与</a:t>
            </a:r>
            <a:r>
              <a:rPr lang="en-US" altLang="zh-CN" sz="2800" b="1" dirty="0">
                <a:solidFill>
                  <a:schemeClr val="tx1">
                    <a:lumMod val="75000"/>
                    <a:lumOff val="25000"/>
                  </a:schemeClr>
                </a:solidFill>
              </a:rPr>
              <a:t>SNN</a:t>
            </a:r>
            <a:r>
              <a:rPr lang="zh-CN" altLang="en-US" sz="2800" b="1" dirty="0">
                <a:solidFill>
                  <a:schemeClr val="tx1">
                    <a:lumMod val="75000"/>
                    <a:lumOff val="25000"/>
                  </a:schemeClr>
                </a:solidFill>
              </a:rPr>
              <a:t>不匹配</a:t>
            </a:r>
            <a:endParaRPr lang="en-US" altLang="zh-CN" sz="2400" dirty="0">
              <a:solidFill>
                <a:schemeClr val="tx1">
                  <a:lumMod val="75000"/>
                  <a:lumOff val="25000"/>
                </a:schemeClr>
              </a:solidFill>
            </a:endParaRPr>
          </a:p>
          <a:p>
            <a:pPr>
              <a:lnSpc>
                <a:spcPct val="130000"/>
              </a:lnSpc>
            </a:pPr>
            <a:endParaRPr lang="en-US" altLang="zh-CN" sz="2400" dirty="0">
              <a:solidFill>
                <a:schemeClr val="tx1">
                  <a:lumMod val="75000"/>
                  <a:lumOff val="25000"/>
                </a:schemeClr>
              </a:solidFill>
            </a:endParaRPr>
          </a:p>
          <a:p>
            <a:pPr>
              <a:lnSpc>
                <a:spcPct val="130000"/>
              </a:lnSpc>
            </a:pPr>
            <a:r>
              <a:rPr lang="en-US" altLang="zh-CN" sz="2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Softmax </a:t>
            </a:r>
            <a:r>
              <a:rPr lang="zh-CN" altLang="en-US" sz="2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包含指数计算和除法操作，这与</a:t>
            </a:r>
            <a:r>
              <a:rPr lang="en-US" altLang="zh-CN" sz="2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 SNN </a:t>
            </a:r>
            <a:r>
              <a:rPr lang="zh-CN" altLang="en-US" sz="2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中的逻辑操作特性不兼容。</a:t>
            </a:r>
            <a:endParaRPr lang="zh-CN" altLang="en-US" sz="2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a:lnSpc>
                <a:spcPct val="130000"/>
              </a:lnSpc>
            </a:pPr>
            <a:endParaRPr lang="zh-CN" altLang="en-US" sz="2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a:lnSpc>
                <a:spcPct val="130000"/>
              </a:lnSpc>
            </a:pPr>
            <a:r>
              <a:rPr lang="en-US" altLang="zh-CN" sz="2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SNN </a:t>
            </a:r>
            <a:r>
              <a:rPr lang="zh-CN" altLang="en-US" sz="2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要求稀疏计算，而</a:t>
            </a:r>
            <a:r>
              <a:rPr lang="en-US" altLang="zh-CN" sz="2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 Softmax </a:t>
            </a:r>
            <a:r>
              <a:rPr lang="zh-CN" altLang="en-US" sz="2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会引入</a:t>
            </a:r>
            <a:r>
              <a:rPr lang="zh-CN" altLang="en-US"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额外计算开销</a:t>
            </a:r>
            <a:r>
              <a:rPr lang="zh-CN" altLang="en-US" sz="2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。与使用</a:t>
            </a:r>
            <a:r>
              <a:rPr lang="en-US" altLang="zh-CN" sz="2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SNN</a:t>
            </a:r>
            <a:r>
              <a:rPr lang="zh-CN" altLang="en-US" sz="2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减少计算开销的本意不符</a:t>
            </a:r>
            <a:endParaRPr lang="zh-CN" altLang="en-US" sz="2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
        <p:nvSpPr>
          <p:cNvPr id="16" name="平行四边形 15"/>
          <p:cNvSpPr/>
          <p:nvPr>
            <p:custDataLst>
              <p:tags r:id="rId6"/>
            </p:custDataLst>
          </p:nvPr>
        </p:nvSpPr>
        <p:spPr>
          <a:xfrm>
            <a:off x="6137047" y="1034335"/>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right-quote-sign_36811"/>
          <p:cNvSpPr>
            <a:spLocks noChangeAspect="1"/>
          </p:cNvSpPr>
          <p:nvPr>
            <p:custDataLst>
              <p:tags r:id="rId7"/>
            </p:custDataLst>
          </p:nvPr>
        </p:nvSpPr>
        <p:spPr bwMode="auto">
          <a:xfrm>
            <a:off x="11060941"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2" name="right-quote-sign_36811"/>
          <p:cNvSpPr>
            <a:spLocks noChangeAspect="1"/>
          </p:cNvSpPr>
          <p:nvPr>
            <p:custDataLst>
              <p:tags r:id="rId8"/>
            </p:custDataLst>
          </p:nvPr>
        </p:nvSpPr>
        <p:spPr bwMode="auto">
          <a:xfrm>
            <a:off x="5403517"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SSA</a:t>
            </a:r>
            <a:r>
              <a:rPr lang="zh-CN" altLang="en-US" dirty="0"/>
              <a:t>机制</a:t>
            </a:r>
            <a:endParaRPr lang="zh-CN" altLang="en-US" dirty="0"/>
          </a:p>
        </p:txBody>
      </p:sp>
      <p:pic>
        <p:nvPicPr>
          <p:cNvPr id="5" name="图片 4"/>
          <p:cNvPicPr>
            <a:picLocks noChangeAspect="1"/>
          </p:cNvPicPr>
          <p:nvPr/>
        </p:nvPicPr>
        <p:blipFill>
          <a:blip r:embed="rId1"/>
          <a:stretch>
            <a:fillRect/>
          </a:stretch>
        </p:blipFill>
        <p:spPr>
          <a:xfrm>
            <a:off x="419100" y="850900"/>
            <a:ext cx="10426700" cy="3090545"/>
          </a:xfrm>
          <a:prstGeom prst="rect">
            <a:avLst/>
          </a:prstGeom>
        </p:spPr>
      </p:pic>
      <p:sp>
        <p:nvSpPr>
          <p:cNvPr id="8" name="文本框 7"/>
          <p:cNvSpPr txBox="1"/>
          <p:nvPr/>
        </p:nvSpPr>
        <p:spPr>
          <a:xfrm>
            <a:off x="419100" y="4479318"/>
            <a:ext cx="10674985" cy="1198880"/>
          </a:xfrm>
          <a:prstGeom prst="rect">
            <a:avLst/>
          </a:prstGeom>
          <a:noFill/>
        </p:spPr>
        <p:txBody>
          <a:bodyPr wrap="square" rtlCol="0">
            <a:spAutoFit/>
          </a:bodyPr>
          <a:lstStyle/>
          <a:p>
            <a:r>
              <a:rPr lang="en-US" altLang="zh-CN" dirty="0"/>
              <a:t>1. SSA</a:t>
            </a:r>
            <a:r>
              <a:rPr lang="zh-CN" altLang="en-US" dirty="0"/>
              <a:t>的</a:t>
            </a:r>
            <a:r>
              <a:rPr lang="en-US" altLang="zh-CN" dirty="0"/>
              <a:t>Q, K, V </a:t>
            </a:r>
            <a:r>
              <a:rPr lang="zh-CN" altLang="en-US" dirty="0"/>
              <a:t>均为稀疏脉冲序列，仅由</a:t>
            </a:r>
            <a:r>
              <a:rPr lang="en-US" altLang="zh-CN" dirty="0"/>
              <a:t> 0 </a:t>
            </a:r>
            <a:r>
              <a:rPr lang="zh-CN" altLang="en-US" dirty="0"/>
              <a:t>和</a:t>
            </a:r>
            <a:r>
              <a:rPr lang="en-US" altLang="zh-CN" dirty="0"/>
              <a:t> 1 </a:t>
            </a:r>
            <a:r>
              <a:rPr lang="zh-CN" altLang="en-US" dirty="0"/>
              <a:t>构成，这使得注意力计算可通过逻辑与（</a:t>
            </a:r>
            <a:r>
              <a:rPr lang="en-US" altLang="zh-CN" dirty="0"/>
              <a:t>AND</a:t>
            </a:r>
            <a:r>
              <a:rPr lang="zh-CN" altLang="en-US" dirty="0"/>
              <a:t>）和加法完成。</a:t>
            </a:r>
            <a:endParaRPr lang="zh-CN" altLang="en-US" dirty="0"/>
          </a:p>
          <a:p>
            <a:endParaRPr lang="en-US" altLang="zh-CN" dirty="0"/>
          </a:p>
          <a:p>
            <a:r>
              <a:rPr lang="en-US" altLang="zh-CN" dirty="0"/>
              <a:t>2. </a:t>
            </a:r>
            <a:r>
              <a:rPr lang="zh-CN" altLang="en-US" dirty="0"/>
              <a:t>去掉</a:t>
            </a:r>
            <a:r>
              <a:rPr lang="en-US" altLang="zh-CN" dirty="0" err="1"/>
              <a:t>softmax</a:t>
            </a:r>
            <a:r>
              <a:rPr lang="zh-CN" altLang="en-US" dirty="0"/>
              <a:t>：在</a:t>
            </a:r>
            <a:r>
              <a:rPr lang="en-US" altLang="zh-CN" dirty="0"/>
              <a:t> SSA </a:t>
            </a:r>
            <a:r>
              <a:rPr lang="zh-CN" altLang="en-US" dirty="0"/>
              <a:t>中，脉冲形式的</a:t>
            </a:r>
            <a:r>
              <a:rPr lang="en-US" altLang="zh-CN" dirty="0"/>
              <a:t> Q </a:t>
            </a:r>
            <a:r>
              <a:rPr lang="zh-CN" altLang="en-US" dirty="0"/>
              <a:t>和</a:t>
            </a:r>
            <a:r>
              <a:rPr lang="en-US" altLang="zh-CN" dirty="0"/>
              <a:t> K </a:t>
            </a:r>
            <a:r>
              <a:rPr lang="zh-CN" altLang="en-US" dirty="0"/>
              <a:t>生成的注意力矩阵天然非负，因此无需</a:t>
            </a:r>
            <a:r>
              <a:rPr lang="en-US" altLang="zh-CN" dirty="0"/>
              <a:t> </a:t>
            </a:r>
            <a:r>
              <a:rPr lang="en-US" altLang="zh-CN" dirty="0" err="1"/>
              <a:t>Softmax</a:t>
            </a:r>
            <a:r>
              <a:rPr lang="en-US" altLang="zh-CN" dirty="0"/>
              <a:t> </a:t>
            </a:r>
            <a:r>
              <a:rPr lang="zh-CN" altLang="en-US" dirty="0"/>
              <a:t>操作。</a:t>
            </a:r>
            <a:endParaRPr lang="zh-CN" altLang="en-US" dirty="0"/>
          </a:p>
        </p:txBody>
      </p:sp>
      <p:sp>
        <p:nvSpPr>
          <p:cNvPr id="3" name="文本框 2"/>
          <p:cNvSpPr txBox="1"/>
          <p:nvPr/>
        </p:nvSpPr>
        <p:spPr>
          <a:xfrm>
            <a:off x="273050" y="6499860"/>
            <a:ext cx="1795145" cy="368300"/>
          </a:xfrm>
          <a:prstGeom prst="rect">
            <a:avLst/>
          </a:prstGeom>
          <a:noFill/>
        </p:spPr>
        <p:txBody>
          <a:bodyPr wrap="square" rtlCol="0">
            <a:spAutoFit/>
          </a:bodyPr>
          <a:lstStyle/>
          <a:p>
            <a:r>
              <a:rPr lang="zh-CN" altLang="en-US"/>
              <a:t>组号：</a:t>
            </a:r>
            <a:r>
              <a:rPr lang="en-US" altLang="zh-CN"/>
              <a:t>21</a:t>
            </a:r>
            <a:endParaRPr lang="en-US" altLang="zh-CN"/>
          </a:p>
        </p:txBody>
      </p:sp>
      <mc:AlternateContent xmlns:mc="http://schemas.openxmlformats.org/markup-compatibility/2006">
        <mc:Choice xmlns:a14="http://schemas.microsoft.com/office/drawing/2010/main" Requires="a14">
          <p:sp>
            <p:nvSpPr>
              <p:cNvPr id="4" name="文本框 3"/>
              <p:cNvSpPr txBox="1"/>
              <p:nvPr/>
            </p:nvSpPr>
            <p:spPr>
              <a:xfrm>
                <a:off x="1367974" y="4794512"/>
                <a:ext cx="4728026" cy="31265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𝑆𝑆𝐴</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𝑄</m:t>
                          </m:r>
                          <m:r>
                            <a:rPr lang="en-US" altLang="zh-CN" b="0" i="1" smtClean="0">
                              <a:latin typeface="Cambria Math" panose="02040503050406030204" pitchFamily="18" charset="0"/>
                            </a:rPr>
                            <m:t>,</m:t>
                          </m:r>
                          <m:r>
                            <a:rPr lang="en-US" altLang="zh-CN" b="0" i="1" smtClean="0">
                              <a:latin typeface="Cambria Math" panose="02040503050406030204" pitchFamily="18" charset="0"/>
                            </a:rPr>
                            <m:t>𝐾</m:t>
                          </m:r>
                          <m:r>
                            <a:rPr lang="en-US" altLang="zh-CN" b="0" i="1" smtClean="0">
                              <a:latin typeface="Cambria Math" panose="02040503050406030204" pitchFamily="18" charset="0"/>
                            </a:rPr>
                            <m:t>,</m:t>
                          </m:r>
                          <m:r>
                            <a:rPr lang="en-US" altLang="zh-CN" b="0" i="1" smtClean="0">
                              <a:latin typeface="Cambria Math" panose="02040503050406030204" pitchFamily="18" charset="0"/>
                            </a:rPr>
                            <m:t>𝑉</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𝑆𝑁</m:t>
                      </m:r>
                      <m:r>
                        <a:rPr lang="en-US" altLang="zh-CN" b="0" i="1" smtClean="0">
                          <a:latin typeface="Cambria Math" panose="02040503050406030204" pitchFamily="18" charset="0"/>
                        </a:rPr>
                        <m:t>(</m:t>
                      </m:r>
                      <m:r>
                        <a:rPr lang="en-US" altLang="zh-CN" b="0" i="1" smtClean="0">
                          <a:latin typeface="Cambria Math" panose="02040503050406030204" pitchFamily="18" charset="0"/>
                        </a:rPr>
                        <m:t>𝐵𝑁</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𝐿𝑖𝑛𝑒𝑎𝑟</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𝑄</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𝐾</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𝑉</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𝑠</m:t>
                              </m:r>
                            </m:e>
                          </m:d>
                        </m:e>
                      </m:d>
                      <m:r>
                        <a:rPr lang="en-US" altLang="zh-CN" b="0" i="1" smtClean="0">
                          <a:latin typeface="Cambria Math" panose="02040503050406030204" pitchFamily="18" charset="0"/>
                          <a:ea typeface="Cambria Math" panose="02040503050406030204" pitchFamily="18" charset="0"/>
                        </a:rPr>
                        <m:t>)</m:t>
                      </m:r>
                    </m:oMath>
                  </m:oMathPara>
                </a14:m>
                <a:endParaRPr lang="zh-CN" altLang="en-US" dirty="0"/>
              </a:p>
            </p:txBody>
          </p:sp>
        </mc:Choice>
        <mc:Fallback>
          <p:sp>
            <p:nvSpPr>
              <p:cNvPr id="4" name="文本框 3"/>
              <p:cNvSpPr txBox="1">
                <a:spLocks noRot="1" noChangeAspect="1" noMove="1" noResize="1" noEditPoints="1" noAdjustHandles="1" noChangeArrowheads="1" noChangeShapeType="1" noTextEdit="1"/>
              </p:cNvSpPr>
              <p:nvPr/>
            </p:nvSpPr>
            <p:spPr>
              <a:xfrm>
                <a:off x="1367974" y="4794512"/>
                <a:ext cx="4728026" cy="312650"/>
              </a:xfrm>
              <a:prstGeom prst="rect">
                <a:avLst/>
              </a:prstGeom>
              <a:blipFill rotWithShape="1">
                <a:blip r:embed="rId2"/>
                <a:stretch>
                  <a:fillRect l="-4" t="-84" r="-25908" b="-21981"/>
                </a:stretch>
              </a:blipFill>
            </p:spPr>
            <p:txBody>
              <a:bodyPr/>
              <a:lstStyle/>
              <a:p>
                <a:r>
                  <a:rPr lang="zh-CN" altLang="en-US">
                    <a:noFill/>
                  </a:rPr>
                  <a:t> </a:t>
                </a:r>
              </a:p>
            </p:txBody>
          </p:sp>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结果</a:t>
            </a:r>
            <a:endParaRPr lang="zh-CN" altLang="en-US" dirty="0"/>
          </a:p>
        </p:txBody>
      </p:sp>
      <p:pic>
        <p:nvPicPr>
          <p:cNvPr id="5" name="图片 4"/>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7407910" y="1724660"/>
            <a:ext cx="5050790" cy="1620520"/>
          </a:xfrm>
          <a:prstGeom prst="rect">
            <a:avLst/>
          </a:prstGeom>
        </p:spPr>
      </p:pic>
      <p:pic>
        <p:nvPicPr>
          <p:cNvPr id="6" name="图片 5"/>
          <p:cNvPicPr>
            <a:picLocks noChangeAspect="1"/>
          </p:cNvPicPr>
          <p:nvPr/>
        </p:nvPicPr>
        <p:blipFill>
          <a:blip r:embed="rId2"/>
          <a:stretch>
            <a:fillRect/>
          </a:stretch>
        </p:blipFill>
        <p:spPr>
          <a:xfrm>
            <a:off x="340995" y="1216025"/>
            <a:ext cx="7009130" cy="3484880"/>
          </a:xfrm>
          <a:prstGeom prst="rect">
            <a:avLst/>
          </a:prstGeom>
        </p:spPr>
      </p:pic>
      <p:sp>
        <p:nvSpPr>
          <p:cNvPr id="7" name="文本框 6"/>
          <p:cNvSpPr txBox="1"/>
          <p:nvPr/>
        </p:nvSpPr>
        <p:spPr>
          <a:xfrm>
            <a:off x="2834640" y="4980940"/>
            <a:ext cx="2917190" cy="398780"/>
          </a:xfrm>
          <a:prstGeom prst="rect">
            <a:avLst/>
          </a:prstGeom>
          <a:noFill/>
        </p:spPr>
        <p:txBody>
          <a:bodyPr wrap="square" rtlCol="0">
            <a:spAutoFit/>
          </a:bodyPr>
          <a:lstStyle/>
          <a:p>
            <a:r>
              <a:rPr lang="zh-CN" altLang="en-US" sz="2000" b="1"/>
              <a:t>注意力权重展示</a:t>
            </a:r>
            <a:endParaRPr lang="zh-CN" altLang="en-US" sz="2000" b="1"/>
          </a:p>
        </p:txBody>
      </p:sp>
      <p:sp>
        <p:nvSpPr>
          <p:cNvPr id="3" name="文本框 2"/>
          <p:cNvSpPr txBox="1"/>
          <p:nvPr/>
        </p:nvSpPr>
        <p:spPr>
          <a:xfrm>
            <a:off x="107315" y="6514465"/>
            <a:ext cx="1546860" cy="368300"/>
          </a:xfrm>
          <a:prstGeom prst="rect">
            <a:avLst/>
          </a:prstGeom>
          <a:noFill/>
        </p:spPr>
        <p:txBody>
          <a:bodyPr wrap="square" rtlCol="0">
            <a:spAutoFit/>
          </a:bodyPr>
          <a:lstStyle/>
          <a:p>
            <a:r>
              <a:rPr lang="zh-CN" altLang="en-US"/>
              <a:t>组号：</a:t>
            </a:r>
            <a:r>
              <a:rPr lang="en-US" altLang="zh-CN"/>
              <a:t>21</a:t>
            </a:r>
            <a:endParaRPr lang="en-US" altLang="zh-C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天空, 户外, 树, 草&#10;&#10;描述已自动生成"/>
          <p:cNvPicPr>
            <a:picLocks noChangeAspect="1"/>
          </p:cNvPicPr>
          <p:nvPr/>
        </p:nvPicPr>
        <p:blipFill rotWithShape="1">
          <a:blip r:embed="rId1" cstate="print">
            <a:alphaModFix amt="85000"/>
            <a:extLst>
              <a:ext uri="{BEBA8EAE-BF5A-486C-A8C5-ECC9F3942E4B}">
                <a14:imgProps xmlns:a14="http://schemas.microsoft.com/office/drawing/2010/main">
                  <a14:imgLayer r:embed="rId2">
                    <a14:imgEffect>
                      <a14:artisticBlur/>
                    </a14:imgEffect>
                  </a14:imgLayer>
                </a14:imgProps>
              </a:ext>
              <a:ext uri="{28A0092B-C50C-407E-A947-70E740481C1C}">
                <a14:useLocalDpi xmlns:a14="http://schemas.microsoft.com/office/drawing/2010/main" val="0"/>
              </a:ext>
            </a:extLst>
          </a:blip>
          <a:srcRect t="12868" b="12127"/>
          <a:stretch>
            <a:fillRect/>
          </a:stretch>
        </p:blipFill>
        <p:spPr>
          <a:xfrm>
            <a:off x="0" y="0"/>
            <a:ext cx="12192000" cy="6858000"/>
          </a:xfrm>
          <a:prstGeom prst="rect">
            <a:avLst/>
          </a:prstGeom>
        </p:spPr>
      </p:pic>
      <p:sp>
        <p:nvSpPr>
          <p:cNvPr id="8" name="矩形 7"/>
          <p:cNvSpPr/>
          <p:nvPr/>
        </p:nvSpPr>
        <p:spPr>
          <a:xfrm>
            <a:off x="1807369" y="0"/>
            <a:ext cx="3996531" cy="68580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3036014" y="-6066"/>
            <a:ext cx="1539240" cy="1568450"/>
          </a:xfrm>
          <a:prstGeom prst="rect">
            <a:avLst/>
          </a:prstGeom>
          <a:solidFill>
            <a:schemeClr val="accent1"/>
          </a:solidFill>
        </p:spPr>
        <p:txBody>
          <a:bodyPr wrap="none">
            <a:spAutoFit/>
          </a:bodyPr>
          <a:lstStyle/>
          <a:p>
            <a:pPr lvl="0" algn="ctr"/>
            <a:r>
              <a:rPr lang="en-US" altLang="zh-CN" sz="9600" b="1" dirty="0">
                <a:solidFill>
                  <a:schemeClr val="bg1"/>
                </a:solidFill>
              </a:rPr>
              <a:t>03</a:t>
            </a:r>
            <a:endParaRPr lang="zh-CN" altLang="en-US" sz="9600" b="1" dirty="0">
              <a:solidFill>
                <a:schemeClr val="bg1"/>
              </a:solidFill>
            </a:endParaRPr>
          </a:p>
        </p:txBody>
      </p:sp>
      <p:sp>
        <p:nvSpPr>
          <p:cNvPr id="22" name="矩形 21"/>
          <p:cNvSpPr/>
          <p:nvPr/>
        </p:nvSpPr>
        <p:spPr>
          <a:xfrm rot="16200000">
            <a:off x="3760634" y="3206156"/>
            <a:ext cx="90000" cy="155363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descr="图片包含 建筑物&#10;&#10;自动生成的说明"/>
          <p:cNvPicPr>
            <a:picLocks noChangeAspect="1"/>
          </p:cNvPicPr>
          <p:nvPr/>
        </p:nvPicPr>
        <p:blipFill>
          <a:blip r:embed="rId3" cstate="print">
            <a:alphaModFix amt="35000"/>
            <a:extLst>
              <a:ext uri="{28A0092B-C50C-407E-A947-70E740481C1C}">
                <a14:useLocalDpi xmlns:a14="http://schemas.microsoft.com/office/drawing/2010/main" val="0"/>
              </a:ext>
            </a:extLst>
          </a:blip>
          <a:stretch>
            <a:fillRect/>
          </a:stretch>
        </p:blipFill>
        <p:spPr>
          <a:xfrm>
            <a:off x="1807368" y="5228360"/>
            <a:ext cx="3996532" cy="1286740"/>
          </a:xfrm>
          <a:prstGeom prst="rect">
            <a:avLst/>
          </a:prstGeom>
        </p:spPr>
      </p:pic>
      <p:sp>
        <p:nvSpPr>
          <p:cNvPr id="15" name="矩形 14"/>
          <p:cNvSpPr/>
          <p:nvPr/>
        </p:nvSpPr>
        <p:spPr>
          <a:xfrm>
            <a:off x="1807368" y="2285897"/>
            <a:ext cx="3996532" cy="1322070"/>
          </a:xfrm>
          <a:prstGeom prst="rect">
            <a:avLst/>
          </a:prstGeom>
        </p:spPr>
        <p:txBody>
          <a:bodyPr wrap="square">
            <a:spAutoFit/>
          </a:bodyPr>
          <a:lstStyle/>
          <a:p>
            <a:pPr algn="ctr"/>
            <a:r>
              <a:rPr lang="zh-CN" altLang="en-US" sz="4000" b="1" dirty="0">
                <a:solidFill>
                  <a:schemeClr val="accent1"/>
                </a:solidFill>
                <a:latin typeface="+mj-lt"/>
                <a:ea typeface="+mj-ea"/>
                <a:cs typeface="+mj-cs"/>
              </a:rPr>
              <a:t>高级部分：</a:t>
            </a:r>
            <a:endParaRPr lang="zh-CN" altLang="en-US" sz="4000" b="1" dirty="0">
              <a:solidFill>
                <a:schemeClr val="accent1"/>
              </a:solidFill>
              <a:latin typeface="+mj-lt"/>
              <a:ea typeface="+mj-ea"/>
              <a:cs typeface="+mj-cs"/>
            </a:endParaRPr>
          </a:p>
          <a:p>
            <a:pPr algn="ctr"/>
            <a:r>
              <a:rPr lang="zh-CN" altLang="en-US" sz="4000" b="1" dirty="0">
                <a:solidFill>
                  <a:schemeClr val="accent1"/>
                </a:solidFill>
                <a:latin typeface="+mj-lt"/>
                <a:ea typeface="+mj-ea"/>
                <a:cs typeface="+mj-cs"/>
              </a:rPr>
              <a:t>SNN与深度估计</a:t>
            </a:r>
            <a:endParaRPr lang="zh-CN" altLang="en-US" sz="4000" b="1" dirty="0">
              <a:solidFill>
                <a:schemeClr val="accent1"/>
              </a:solidFill>
              <a:latin typeface="+mj-lt"/>
              <a:ea typeface="+mj-ea"/>
              <a:cs typeface="+mj-cs"/>
            </a:endParaRPr>
          </a:p>
        </p:txBody>
      </p:sp>
      <p:sp>
        <p:nvSpPr>
          <p:cNvPr id="9" name="文本框 8"/>
          <p:cNvSpPr txBox="1"/>
          <p:nvPr/>
        </p:nvSpPr>
        <p:spPr>
          <a:xfrm>
            <a:off x="1756567" y="4155431"/>
            <a:ext cx="3996533" cy="460375"/>
          </a:xfrm>
          <a:prstGeom prst="rect">
            <a:avLst/>
          </a:prstGeom>
          <a:noFill/>
        </p:spPr>
        <p:txBody>
          <a:bodyPr wrap="square" rtlCol="0">
            <a:spAutoFit/>
          </a:bodyPr>
          <a:lstStyle/>
          <a:p>
            <a:pPr algn="ctr"/>
            <a:r>
              <a:rPr lang="zh-CN" altLang="en-US" sz="2400">
                <a:sym typeface="+mn-ea"/>
              </a:rPr>
              <a:t>组号：</a:t>
            </a:r>
            <a:r>
              <a:rPr lang="en-US" altLang="zh-CN" sz="2400">
                <a:sym typeface="+mn-ea"/>
              </a:rPr>
              <a:t>21</a:t>
            </a:r>
            <a:endParaRPr lang="zh-CN" altLang="en-US" sz="2400" b="1" i="1" dirty="0">
              <a:solidFill>
                <a:schemeClr val="bg2">
                  <a:alpha val="90000"/>
                </a:schemeClr>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深度估计简介</a:t>
            </a:r>
            <a:endParaRPr lang="zh-CN" altLang="en-US" dirty="0"/>
          </a:p>
        </p:txBody>
      </p:sp>
      <p:sp>
        <p:nvSpPr>
          <p:cNvPr id="6" name="文本占位符 5"/>
          <p:cNvSpPr>
            <a:spLocks noGrp="1"/>
          </p:cNvSpPr>
          <p:nvPr>
            <p:ph type="body" sz="quarter" idx="12"/>
          </p:nvPr>
        </p:nvSpPr>
        <p:spPr/>
        <p:txBody>
          <a:bodyPr/>
          <a:lstStyle/>
          <a:p>
            <a:r>
              <a:rPr lang="zh-CN" altLang="en-US"/>
              <a:t>组号：</a:t>
            </a:r>
            <a:r>
              <a:rPr lang="en-US" altLang="zh-CN"/>
              <a:t>21</a:t>
            </a:r>
            <a:endParaRPr lang="en-US" altLang="zh-CN"/>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1725143" y="1944370"/>
            <a:ext cx="8694263" cy="2009775"/>
          </a:xfrm>
          <a:prstGeom prst="rect">
            <a:avLst/>
          </a:prstGeom>
          <a:noFill/>
        </p:spPr>
        <p:txBody>
          <a:bodyPr wrap="square" rtlCol="0">
            <a:spAutoFit/>
          </a:bodyPr>
          <a:lstStyle/>
          <a:p>
            <a:pPr>
              <a:lnSpc>
                <a:spcPct val="130000"/>
              </a:lnSpc>
            </a:pPr>
            <a:r>
              <a:rPr lang="zh-CN" altLang="en-US" sz="2400" dirty="0">
                <a:solidFill>
                  <a:schemeClr val="tx1">
                    <a:lumMod val="75000"/>
                    <a:lumOff val="25000"/>
                  </a:schemeClr>
                </a:solidFill>
              </a:rPr>
              <a:t>场景空间结构的R识别是机器视觉感知中的一个基本问题，通常称为深度估计或重建。当三维（3D）场景被投影到平面上时，出现二维（2D）图像。深度估计的目标是</a:t>
            </a:r>
            <a:r>
              <a:rPr lang="zh-CN" altLang="en-US" sz="2400" b="1" dirty="0">
                <a:solidFill>
                  <a:schemeClr val="tx1">
                    <a:lumMod val="75000"/>
                    <a:lumOff val="25000"/>
                  </a:schemeClr>
                </a:solidFill>
              </a:rPr>
              <a:t>解决逆问题</a:t>
            </a:r>
            <a:r>
              <a:rPr lang="zh-CN" altLang="en-US" sz="2400" dirty="0">
                <a:solidFill>
                  <a:schemeClr val="tx1">
                    <a:lumMod val="75000"/>
                    <a:lumOff val="25000"/>
                  </a:schemeClr>
                </a:solidFill>
              </a:rPr>
              <a:t>，即重建与场景对象和观看位置之间的距离相对应的丢失的维度。</a:t>
            </a:r>
            <a:endParaRPr lang="zh-CN" altLang="en-US" sz="2400" dirty="0">
              <a:solidFill>
                <a:schemeClr val="tx1">
                  <a:lumMod val="75000"/>
                  <a:lumOff val="25000"/>
                </a:schemeClr>
              </a:solidFill>
            </a:endParaRPr>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en-US" altLang="zh-CN" dirty="0"/>
              <a:t>KITTI</a:t>
            </a:r>
            <a:r>
              <a:rPr lang="zh-CN" altLang="en-US" dirty="0">
                <a:ea typeface="宋体" panose="02010600030101010101" pitchFamily="2" charset="-122"/>
              </a:rPr>
              <a:t>数据集</a:t>
            </a:r>
            <a:endParaRPr lang="zh-CN" altLang="en-US" dirty="0">
              <a:ea typeface="宋体" panose="02010600030101010101" pitchFamily="2" charset="-122"/>
            </a:endParaRPr>
          </a:p>
        </p:txBody>
      </p:sp>
      <p:sp>
        <p:nvSpPr>
          <p:cNvPr id="6" name="文本占位符 5"/>
          <p:cNvSpPr>
            <a:spLocks noGrp="1"/>
          </p:cNvSpPr>
          <p:nvPr>
            <p:ph type="body" sz="quarter" idx="12"/>
          </p:nvPr>
        </p:nvSpPr>
        <p:spPr/>
        <p:txBody>
          <a:bodyPr/>
          <a:lstStyle/>
          <a:p>
            <a:r>
              <a:rPr lang="zh-CN" altLang="en-US"/>
              <a:t>组号：</a:t>
            </a:r>
            <a:r>
              <a:rPr lang="en-US" altLang="zh-CN"/>
              <a:t>21</a:t>
            </a:r>
            <a:endParaRPr lang="en-US" altLang="zh-CN"/>
          </a:p>
        </p:txBody>
      </p:sp>
      <p:sp>
        <p:nvSpPr>
          <p:cNvPr id="7" name="文本占位符 6"/>
          <p:cNvSpPr>
            <a:spLocks noGrp="1"/>
          </p:cNvSpPr>
          <p:nvPr>
            <p:ph type="body" sz="quarter" idx="13"/>
          </p:nvPr>
        </p:nvSpPr>
        <p:spPr/>
        <p:txBody>
          <a:bodyPr/>
          <a:lstStyle/>
          <a:p>
            <a:endParaRPr lang="zh-CN" altLang="en-US"/>
          </a:p>
        </p:txBody>
      </p:sp>
      <p:sp>
        <p:nvSpPr>
          <p:cNvPr id="3" name="文本框 2"/>
          <p:cNvSpPr txBox="1"/>
          <p:nvPr/>
        </p:nvSpPr>
        <p:spPr>
          <a:xfrm>
            <a:off x="318770" y="1448435"/>
            <a:ext cx="5820410" cy="3448685"/>
          </a:xfrm>
          <a:prstGeom prst="rect">
            <a:avLst/>
          </a:prstGeom>
          <a:noFill/>
        </p:spPr>
        <p:txBody>
          <a:bodyPr wrap="square" rtlCol="0">
            <a:spAutoFit/>
          </a:bodyPr>
          <a:lstStyle/>
          <a:p>
            <a:pPr>
              <a:lnSpc>
                <a:spcPct val="130000"/>
              </a:lnSpc>
            </a:pPr>
            <a:r>
              <a:rPr lang="en-US" altLang="zh-CN" sz="2400" dirty="0">
                <a:solidFill>
                  <a:schemeClr val="tx1">
                    <a:lumMod val="75000"/>
                    <a:lumOff val="25000"/>
                  </a:schemeClr>
                </a:solidFill>
              </a:rPr>
              <a:t>KITTI</a:t>
            </a:r>
            <a:r>
              <a:rPr lang="zh-CN" altLang="en-US" sz="2400" dirty="0">
                <a:solidFill>
                  <a:schemeClr val="tx1">
                    <a:lumMod val="75000"/>
                    <a:lumOff val="25000"/>
                  </a:schemeClr>
                </a:solidFill>
              </a:rPr>
              <a:t>数据一直都是重要内容，作者收集了长达6个小时的真实交通环境，数据集由经过校正和同步的图像、雷达扫描、高精度的GPS信息和IMU加速信息等多种模态的信息组成。作者还在数据集官网提供了光流、物体检测、深度估计等多种任务的Benchmark。</a:t>
            </a:r>
            <a:endParaRPr lang="zh-CN" altLang="en-US" sz="2400" dirty="0">
              <a:solidFill>
                <a:schemeClr val="tx1">
                  <a:lumMod val="75000"/>
                  <a:lumOff val="25000"/>
                </a:schemeClr>
              </a:solidFill>
            </a:endParaRPr>
          </a:p>
        </p:txBody>
      </p:sp>
      <p:pic>
        <p:nvPicPr>
          <p:cNvPr id="2" name="图片 1"/>
          <p:cNvPicPr>
            <a:picLocks noChangeAspect="1"/>
          </p:cNvPicPr>
          <p:nvPr/>
        </p:nvPicPr>
        <p:blipFill>
          <a:blip r:embed="rId1"/>
          <a:stretch>
            <a:fillRect/>
          </a:stretch>
        </p:blipFill>
        <p:spPr>
          <a:xfrm>
            <a:off x="6248400" y="873760"/>
            <a:ext cx="5298440" cy="1792605"/>
          </a:xfrm>
          <a:prstGeom prst="rect">
            <a:avLst/>
          </a:prstGeom>
        </p:spPr>
      </p:pic>
      <p:pic>
        <p:nvPicPr>
          <p:cNvPr id="4" name="图片 3"/>
          <p:cNvPicPr>
            <a:picLocks noChangeAspect="1"/>
          </p:cNvPicPr>
          <p:nvPr/>
        </p:nvPicPr>
        <p:blipFill>
          <a:blip r:embed="rId2"/>
          <a:stretch>
            <a:fillRect/>
          </a:stretch>
        </p:blipFill>
        <p:spPr>
          <a:xfrm>
            <a:off x="6620510" y="2783205"/>
            <a:ext cx="3764280" cy="358521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p:cNvSpPr/>
          <p:nvPr/>
        </p:nvSpPr>
        <p:spPr>
          <a:xfrm>
            <a:off x="6167120" y="979805"/>
            <a:ext cx="5633720" cy="448881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 name="文本占位符 1"/>
          <p:cNvSpPr>
            <a:spLocks noGrp="1"/>
          </p:cNvSpPr>
          <p:nvPr>
            <p:ph type="body" sz="quarter" idx="11"/>
          </p:nvPr>
        </p:nvSpPr>
        <p:spPr/>
        <p:txBody>
          <a:bodyPr/>
          <a:lstStyle/>
          <a:p>
            <a:r>
              <a:rPr lang="zh-CN" altLang="en-US" dirty="0"/>
              <a:t>架构改进</a:t>
            </a:r>
            <a:endParaRPr lang="zh-CN" altLang="en-US" dirty="0"/>
          </a:p>
        </p:txBody>
      </p:sp>
      <p:sp>
        <p:nvSpPr>
          <p:cNvPr id="3" name="文本占位符 2"/>
          <p:cNvSpPr>
            <a:spLocks noGrp="1"/>
          </p:cNvSpPr>
          <p:nvPr>
            <p:ph type="body" sz="quarter" idx="12"/>
          </p:nvPr>
        </p:nvSpPr>
        <p:spPr/>
        <p:txBody>
          <a:bodyPr/>
          <a:lstStyle/>
          <a:p>
            <a:r>
              <a:rPr lang="zh-CN" altLang="en-US"/>
              <a:t>组号：</a:t>
            </a:r>
            <a:r>
              <a:rPr lang="en-US" altLang="zh-CN"/>
              <a:t>21</a:t>
            </a:r>
            <a:endParaRPr lang="en-US" altLang="zh-CN"/>
          </a:p>
        </p:txBody>
      </p:sp>
      <p:sp>
        <p:nvSpPr>
          <p:cNvPr id="4" name="文本占位符 3"/>
          <p:cNvSpPr>
            <a:spLocks noGrp="1"/>
          </p:cNvSpPr>
          <p:nvPr>
            <p:ph type="body" sz="quarter" idx="13"/>
          </p:nvPr>
        </p:nvSpPr>
        <p:spPr/>
        <p:txBody>
          <a:bodyPr/>
          <a:lstStyle/>
          <a:p>
            <a:endParaRPr lang="zh-CN" altLang="en-US"/>
          </a:p>
        </p:txBody>
      </p:sp>
      <p:sp>
        <p:nvSpPr>
          <p:cNvPr id="7" name="矩形: 圆角 6"/>
          <p:cNvSpPr/>
          <p:nvPr/>
        </p:nvSpPr>
        <p:spPr>
          <a:xfrm>
            <a:off x="318770" y="1009015"/>
            <a:ext cx="5318760" cy="4458970"/>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5" name="文本框 4"/>
          <p:cNvSpPr txBox="1"/>
          <p:nvPr/>
        </p:nvSpPr>
        <p:spPr>
          <a:xfrm>
            <a:off x="493395" y="1238250"/>
            <a:ext cx="2538095" cy="398780"/>
          </a:xfrm>
          <a:prstGeom prst="rect">
            <a:avLst/>
          </a:prstGeom>
          <a:noFill/>
        </p:spPr>
        <p:txBody>
          <a:bodyPr wrap="none" rtlCol="0">
            <a:spAutoFit/>
          </a:bodyPr>
          <a:lstStyle/>
          <a:p>
            <a:r>
              <a:rPr lang="zh-CN" altLang="en-US" sz="2000"/>
              <a:t>原</a:t>
            </a:r>
            <a:r>
              <a:rPr lang="en-US" altLang="zh-CN" sz="2000"/>
              <a:t> snn-resnet </a:t>
            </a:r>
            <a:r>
              <a:rPr lang="zh-CN" altLang="en-US" sz="2000">
                <a:ea typeface="宋体" panose="02010600030101010101" pitchFamily="2" charset="-122"/>
              </a:rPr>
              <a:t>架构：</a:t>
            </a:r>
            <a:endParaRPr lang="zh-CN" altLang="en-US" sz="2000">
              <a:ea typeface="宋体" panose="02010600030101010101" pitchFamily="2" charset="-122"/>
            </a:endParaRPr>
          </a:p>
        </p:txBody>
      </p:sp>
      <p:pic>
        <p:nvPicPr>
          <p:cNvPr id="8" name="图片 7"/>
          <p:cNvPicPr>
            <a:picLocks noChangeAspect="1"/>
          </p:cNvPicPr>
          <p:nvPr/>
        </p:nvPicPr>
        <p:blipFill>
          <a:blip r:embed="rId1"/>
          <a:stretch>
            <a:fillRect/>
          </a:stretch>
        </p:blipFill>
        <p:spPr>
          <a:xfrm>
            <a:off x="6310630" y="2418080"/>
            <a:ext cx="2338070" cy="2962275"/>
          </a:xfrm>
          <a:prstGeom prst="rect">
            <a:avLst/>
          </a:prstGeom>
        </p:spPr>
      </p:pic>
      <p:pic>
        <p:nvPicPr>
          <p:cNvPr id="10" name="图片 9"/>
          <p:cNvPicPr>
            <a:picLocks noChangeAspect="1"/>
          </p:cNvPicPr>
          <p:nvPr/>
        </p:nvPicPr>
        <p:blipFill>
          <a:blip r:embed="rId2"/>
          <a:stretch>
            <a:fillRect/>
          </a:stretch>
        </p:blipFill>
        <p:spPr>
          <a:xfrm>
            <a:off x="493395" y="2674620"/>
            <a:ext cx="1981200" cy="2794000"/>
          </a:xfrm>
          <a:prstGeom prst="rect">
            <a:avLst/>
          </a:prstGeom>
        </p:spPr>
      </p:pic>
      <p:sp>
        <p:nvSpPr>
          <p:cNvPr id="17" name="文本框 16"/>
          <p:cNvSpPr txBox="1"/>
          <p:nvPr/>
        </p:nvSpPr>
        <p:spPr>
          <a:xfrm>
            <a:off x="493395" y="1772920"/>
            <a:ext cx="4912995" cy="706755"/>
          </a:xfrm>
          <a:prstGeom prst="rect">
            <a:avLst/>
          </a:prstGeom>
          <a:noFill/>
        </p:spPr>
        <p:txBody>
          <a:bodyPr wrap="square" rtlCol="0">
            <a:spAutoFit/>
          </a:bodyPr>
          <a:lstStyle/>
          <a:p>
            <a:r>
              <a:rPr lang="zh-CN" altLang="en-US" sz="2000">
                <a:ea typeface="宋体" panose="02010600030101010101" pitchFamily="2" charset="-122"/>
              </a:rPr>
              <a:t>激活层</a:t>
            </a:r>
            <a:r>
              <a:rPr lang="en-US" altLang="zh-CN" sz="2000">
                <a:ea typeface="宋体" panose="02010600030101010101" pitchFamily="2" charset="-122"/>
              </a:rPr>
              <a:t> LIF </a:t>
            </a:r>
            <a:r>
              <a:rPr lang="zh-CN" altLang="en-US" sz="2000">
                <a:ea typeface="宋体" panose="02010600030101010101" pitchFamily="2" charset="-122"/>
              </a:rPr>
              <a:t>在残差块相加之后，残差块输出的是稀疏的尖峰信号。</a:t>
            </a:r>
            <a:endParaRPr lang="zh-CN" altLang="en-US" sz="2000">
              <a:ea typeface="宋体" panose="02010600030101010101" pitchFamily="2" charset="-122"/>
            </a:endParaRPr>
          </a:p>
        </p:txBody>
      </p:sp>
      <p:sp>
        <p:nvSpPr>
          <p:cNvPr id="18" name="文本框 17"/>
          <p:cNvSpPr txBox="1"/>
          <p:nvPr/>
        </p:nvSpPr>
        <p:spPr>
          <a:xfrm>
            <a:off x="6562090" y="1238250"/>
            <a:ext cx="2181225" cy="398780"/>
          </a:xfrm>
          <a:prstGeom prst="rect">
            <a:avLst/>
          </a:prstGeom>
          <a:noFill/>
        </p:spPr>
        <p:txBody>
          <a:bodyPr wrap="square" rtlCol="0">
            <a:spAutoFit/>
          </a:bodyPr>
          <a:lstStyle/>
          <a:p>
            <a:r>
              <a:rPr lang="en-US" altLang="zh-CN" sz="2000"/>
              <a:t>MS-resnet </a:t>
            </a:r>
            <a:r>
              <a:rPr lang="zh-CN" altLang="en-US" sz="2000">
                <a:ea typeface="宋体" panose="02010600030101010101" pitchFamily="2" charset="-122"/>
              </a:rPr>
              <a:t>架构：</a:t>
            </a:r>
            <a:endParaRPr lang="zh-CN" altLang="en-US" sz="2000">
              <a:ea typeface="宋体" panose="02010600030101010101" pitchFamily="2" charset="-122"/>
            </a:endParaRPr>
          </a:p>
        </p:txBody>
      </p:sp>
      <p:sp>
        <p:nvSpPr>
          <p:cNvPr id="19" name="文本框 18"/>
          <p:cNvSpPr txBox="1"/>
          <p:nvPr/>
        </p:nvSpPr>
        <p:spPr>
          <a:xfrm>
            <a:off x="6518275" y="1838325"/>
            <a:ext cx="4881245" cy="706755"/>
          </a:xfrm>
          <a:prstGeom prst="rect">
            <a:avLst/>
          </a:prstGeom>
          <a:noFill/>
        </p:spPr>
        <p:txBody>
          <a:bodyPr wrap="square" rtlCol="0">
            <a:spAutoFit/>
          </a:bodyPr>
          <a:lstStyle/>
          <a:p>
            <a:r>
              <a:rPr lang="zh-CN" altLang="en-US" sz="2000"/>
              <a:t>激活层</a:t>
            </a:r>
            <a:r>
              <a:rPr lang="en-US" altLang="zh-CN" sz="2000"/>
              <a:t> LIF </a:t>
            </a:r>
            <a:r>
              <a:rPr lang="zh-CN" altLang="en-US" sz="2000">
                <a:ea typeface="宋体" panose="02010600030101010101" pitchFamily="2" charset="-122"/>
              </a:rPr>
              <a:t>在残差块的顶峰，把信息转化为尖峰信号传递给下一层网络。</a:t>
            </a:r>
            <a:endParaRPr lang="zh-CN" altLang="en-US" sz="2000">
              <a:ea typeface="宋体" panose="02010600030101010101" pitchFamily="2" charset="-122"/>
            </a:endParaRPr>
          </a:p>
        </p:txBody>
      </p:sp>
      <p:sp>
        <p:nvSpPr>
          <p:cNvPr id="6" name="文本框 5"/>
          <p:cNvSpPr txBox="1"/>
          <p:nvPr/>
        </p:nvSpPr>
        <p:spPr>
          <a:xfrm>
            <a:off x="318770" y="5754370"/>
            <a:ext cx="10821670" cy="398780"/>
          </a:xfrm>
          <a:prstGeom prst="rect">
            <a:avLst/>
          </a:prstGeom>
          <a:noFill/>
        </p:spPr>
        <p:txBody>
          <a:bodyPr wrap="none" rtlCol="0">
            <a:spAutoFit/>
          </a:bodyPr>
          <a:lstStyle/>
          <a:p>
            <a:r>
              <a:rPr lang="zh-CN" altLang="en-US" sz="2000"/>
              <a:t>在原论文中，由于残差块的输出并不是稀疏信号，改进后的架构在</a:t>
            </a:r>
            <a:r>
              <a:rPr lang="en-US" altLang="zh-CN" sz="2000"/>
              <a:t> ImageNet </a:t>
            </a:r>
            <a:r>
              <a:rPr lang="zh-CN" altLang="en-US" sz="2000">
                <a:ea typeface="宋体" panose="02010600030101010101" pitchFamily="2" charset="-122"/>
              </a:rPr>
              <a:t>上的准确率更高。</a:t>
            </a:r>
            <a:endParaRPr lang="zh-CN" altLang="en-US" sz="2000">
              <a:ea typeface="宋体" panose="02010600030101010101"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问题</a:t>
            </a:r>
            <a:endParaRPr lang="zh-CN" altLang="en-US" dirty="0"/>
          </a:p>
        </p:txBody>
      </p:sp>
      <p:sp>
        <p:nvSpPr>
          <p:cNvPr id="6" name="文本占位符 5"/>
          <p:cNvSpPr>
            <a:spLocks noGrp="1"/>
          </p:cNvSpPr>
          <p:nvPr>
            <p:ph type="body" sz="quarter" idx="12"/>
          </p:nvPr>
        </p:nvSpPr>
        <p:spPr/>
        <p:txBody>
          <a:bodyPr/>
          <a:lstStyle/>
          <a:p>
            <a:r>
              <a:rPr lang="zh-CN" altLang="en-US"/>
              <a:t>组号：</a:t>
            </a:r>
            <a:r>
              <a:rPr lang="en-US" altLang="zh-CN"/>
              <a:t>21</a:t>
            </a:r>
            <a:endParaRPr lang="en-US" altLang="zh-CN"/>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1075351" y="158464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2" name="文本框 1"/>
          <p:cNvSpPr txBox="1"/>
          <p:nvPr/>
        </p:nvSpPr>
        <p:spPr>
          <a:xfrm>
            <a:off x="1389380" y="2068830"/>
            <a:ext cx="9090660" cy="1938020"/>
          </a:xfrm>
          <a:prstGeom prst="rect">
            <a:avLst/>
          </a:prstGeom>
          <a:noFill/>
        </p:spPr>
        <p:txBody>
          <a:bodyPr wrap="square" rtlCol="0">
            <a:spAutoFit/>
          </a:bodyPr>
          <a:lstStyle/>
          <a:p>
            <a:r>
              <a:rPr lang="zh-CN" altLang="en-US" sz="2400"/>
              <a:t>对比较深的网络，使用</a:t>
            </a:r>
            <a:r>
              <a:rPr lang="en-US" altLang="zh-CN" sz="2400"/>
              <a:t> SNN </a:t>
            </a:r>
            <a:r>
              <a:rPr lang="zh-CN" altLang="en-US" sz="2400">
                <a:ea typeface="宋体" panose="02010600030101010101" pitchFamily="2" charset="-122"/>
              </a:rPr>
              <a:t>需要较大的时间步长。对本问题，如果使用</a:t>
            </a:r>
            <a:r>
              <a:rPr lang="en-US" altLang="zh-CN" sz="2400">
                <a:ea typeface="宋体" panose="02010600030101010101" pitchFamily="2" charset="-122"/>
              </a:rPr>
              <a:t> T=4</a:t>
            </a:r>
            <a:r>
              <a:rPr lang="zh-CN" altLang="en-US" sz="2400">
                <a:ea typeface="宋体" panose="02010600030101010101" pitchFamily="2" charset="-122"/>
              </a:rPr>
              <a:t>，模型的</a:t>
            </a:r>
            <a:r>
              <a:rPr lang="en-US" altLang="zh-CN" sz="2400">
                <a:ea typeface="宋体" panose="02010600030101010101" pitchFamily="2" charset="-122"/>
              </a:rPr>
              <a:t> loss </a:t>
            </a:r>
            <a:r>
              <a:rPr lang="zh-CN" altLang="en-US" sz="2400">
                <a:ea typeface="宋体" panose="02010600030101010101" pitchFamily="2" charset="-122"/>
              </a:rPr>
              <a:t>几乎不会下降，因为</a:t>
            </a:r>
            <a:r>
              <a:rPr lang="en-US" altLang="zh-CN" sz="2400">
                <a:ea typeface="宋体" panose="02010600030101010101" pitchFamily="2" charset="-122"/>
              </a:rPr>
              <a:t> T </a:t>
            </a:r>
            <a:r>
              <a:rPr lang="zh-CN" altLang="en-US" sz="2400">
                <a:ea typeface="宋体" panose="02010600030101010101" pitchFamily="2" charset="-122"/>
              </a:rPr>
              <a:t>变小会导致</a:t>
            </a:r>
            <a:r>
              <a:rPr lang="en-US" altLang="zh-CN" sz="2400">
                <a:ea typeface="宋体" panose="02010600030101010101" pitchFamily="2" charset="-122"/>
              </a:rPr>
              <a:t> SNN </a:t>
            </a:r>
            <a:r>
              <a:rPr lang="zh-CN" altLang="en-US" sz="2400">
                <a:ea typeface="宋体" panose="02010600030101010101" pitchFamily="2" charset="-122"/>
              </a:rPr>
              <a:t>只输出</a:t>
            </a:r>
            <a:r>
              <a:rPr lang="en-US" altLang="zh-CN" sz="2400">
                <a:ea typeface="宋体" panose="02010600030101010101" pitchFamily="2" charset="-122"/>
              </a:rPr>
              <a:t> 0</a:t>
            </a:r>
            <a:r>
              <a:rPr lang="zh-CN" altLang="en-US" sz="2400">
                <a:ea typeface="宋体" panose="02010600030101010101" pitchFamily="2" charset="-122"/>
              </a:rPr>
              <a:t>、</a:t>
            </a:r>
            <a:r>
              <a:rPr lang="en-US" altLang="zh-CN" sz="2400">
                <a:ea typeface="宋体" panose="02010600030101010101" pitchFamily="2" charset="-122"/>
              </a:rPr>
              <a:t>1 </a:t>
            </a:r>
            <a:r>
              <a:rPr lang="zh-CN" altLang="en-US" sz="2400">
                <a:ea typeface="宋体" panose="02010600030101010101" pitchFamily="2" charset="-122"/>
              </a:rPr>
              <a:t>丢失的信息太多。</a:t>
            </a:r>
            <a:endParaRPr lang="zh-CN" altLang="en-US" sz="2400">
              <a:ea typeface="宋体" panose="02010600030101010101" pitchFamily="2" charset="-122"/>
            </a:endParaRPr>
          </a:p>
          <a:p>
            <a:r>
              <a:rPr lang="zh-CN" altLang="en-US" sz="2400">
                <a:ea typeface="宋体" panose="02010600030101010101" pitchFamily="2" charset="-122"/>
              </a:rPr>
              <a:t>但大的时间步长会导致显存占用过大，那么</a:t>
            </a:r>
            <a:r>
              <a:rPr lang="en-US" altLang="zh-CN" sz="2400">
                <a:ea typeface="宋体" panose="02010600030101010101" pitchFamily="2" charset="-122"/>
              </a:rPr>
              <a:t> batch_size </a:t>
            </a:r>
            <a:r>
              <a:rPr lang="zh-CN" altLang="en-US" sz="2400">
                <a:ea typeface="宋体" panose="02010600030101010101" pitchFamily="2" charset="-122"/>
              </a:rPr>
              <a:t>参数就被迫调小，训练时长会成倍增加（见后面表格）。如何解决这个问题？</a:t>
            </a:r>
            <a:endParaRPr lang="zh-CN" altLang="en-US" sz="2400">
              <a:ea typeface="宋体" panose="02010600030101010101"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解决方式：量化</a:t>
            </a:r>
            <a:endParaRPr lang="zh-CN" altLang="en-US" dirty="0"/>
          </a:p>
        </p:txBody>
      </p:sp>
      <p:sp>
        <p:nvSpPr>
          <p:cNvPr id="6" name="文本占位符 5"/>
          <p:cNvSpPr>
            <a:spLocks noGrp="1"/>
          </p:cNvSpPr>
          <p:nvPr>
            <p:ph type="body" sz="quarter" idx="12"/>
          </p:nvPr>
        </p:nvSpPr>
        <p:spPr/>
        <p:txBody>
          <a:bodyPr/>
          <a:lstStyle/>
          <a:p>
            <a:r>
              <a:rPr lang="zh-CN" altLang="en-US"/>
              <a:t>组号：</a:t>
            </a:r>
            <a:r>
              <a:rPr lang="en-US" altLang="zh-CN"/>
              <a:t>21</a:t>
            </a:r>
            <a:endParaRPr lang="en-US" altLang="zh-CN"/>
          </a:p>
        </p:txBody>
      </p:sp>
      <p:sp>
        <p:nvSpPr>
          <p:cNvPr id="7" name="文本占位符 6"/>
          <p:cNvSpPr>
            <a:spLocks noGrp="1"/>
          </p:cNvSpPr>
          <p:nvPr>
            <p:ph type="body" sz="quarter" idx="13"/>
          </p:nvPr>
        </p:nvSpPr>
        <p:spPr/>
        <p:txBody>
          <a:bodyPr/>
          <a:lstStyle/>
          <a:p>
            <a:endParaRPr lang="zh-CN" altLang="en-US"/>
          </a:p>
        </p:txBody>
      </p:sp>
      <p:pic>
        <p:nvPicPr>
          <p:cNvPr id="3" name="图片 2" descr="截图 2024-12-30 15-33-56"/>
          <p:cNvPicPr>
            <a:picLocks noChangeAspect="1"/>
          </p:cNvPicPr>
          <p:nvPr/>
        </p:nvPicPr>
        <p:blipFill>
          <a:blip r:embed="rId1"/>
          <a:stretch>
            <a:fillRect/>
          </a:stretch>
        </p:blipFill>
        <p:spPr>
          <a:xfrm>
            <a:off x="5410200" y="1308735"/>
            <a:ext cx="6781800" cy="3875405"/>
          </a:xfrm>
          <a:prstGeom prst="rect">
            <a:avLst/>
          </a:prstGeom>
        </p:spPr>
      </p:pic>
      <p:sp>
        <p:nvSpPr>
          <p:cNvPr id="4" name="文本框 3"/>
          <p:cNvSpPr txBox="1"/>
          <p:nvPr/>
        </p:nvSpPr>
        <p:spPr>
          <a:xfrm>
            <a:off x="714375" y="1254760"/>
            <a:ext cx="4619625" cy="1014730"/>
          </a:xfrm>
          <a:prstGeom prst="rect">
            <a:avLst/>
          </a:prstGeom>
          <a:noFill/>
        </p:spPr>
        <p:txBody>
          <a:bodyPr wrap="square" rtlCol="0">
            <a:spAutoFit/>
          </a:bodyPr>
          <a:lstStyle/>
          <a:p>
            <a:r>
              <a:rPr lang="zh-CN" altLang="en-US" sz="2000">
                <a:ea typeface="宋体" panose="02010600030101010101" pitchFamily="2" charset="-122"/>
              </a:rPr>
              <a:t>让</a:t>
            </a:r>
            <a:r>
              <a:rPr lang="en-US" altLang="zh-CN" sz="2000">
                <a:ea typeface="宋体" panose="02010600030101010101" pitchFamily="2" charset="-122"/>
              </a:rPr>
              <a:t> SNN </a:t>
            </a:r>
            <a:r>
              <a:rPr lang="zh-CN" altLang="en-US" sz="2000">
                <a:ea typeface="宋体" panose="02010600030101010101" pitchFamily="2" charset="-122"/>
              </a:rPr>
              <a:t>的输出不只是</a:t>
            </a:r>
            <a:r>
              <a:rPr lang="en-US" altLang="zh-CN" sz="2000">
                <a:ea typeface="宋体" panose="02010600030101010101" pitchFamily="2" charset="-122"/>
              </a:rPr>
              <a:t> 0,1</a:t>
            </a:r>
            <a:r>
              <a:rPr lang="zh-CN" altLang="en-US" sz="2000">
                <a:ea typeface="宋体" panose="02010600030101010101" pitchFamily="2" charset="-122"/>
              </a:rPr>
              <a:t>，而可以是</a:t>
            </a:r>
            <a:r>
              <a:rPr lang="en-US" altLang="zh-CN" sz="2000">
                <a:ea typeface="宋体" panose="02010600030101010101" pitchFamily="2" charset="-122"/>
              </a:rPr>
              <a:t>0-4</a:t>
            </a:r>
            <a:r>
              <a:rPr lang="zh-CN" altLang="en-US" sz="2000">
                <a:ea typeface="宋体" panose="02010600030101010101" pitchFamily="2" charset="-122"/>
              </a:rPr>
              <a:t>，</a:t>
            </a:r>
            <a:r>
              <a:rPr lang="en-US" altLang="zh-CN" sz="2000">
                <a:ea typeface="宋体" panose="02010600030101010101" pitchFamily="2" charset="-122"/>
              </a:rPr>
              <a:t>0-8</a:t>
            </a:r>
            <a:r>
              <a:rPr lang="zh-CN" altLang="en-US" sz="2000">
                <a:ea typeface="宋体" panose="02010600030101010101" pitchFamily="2" charset="-122"/>
              </a:rPr>
              <a:t>等等，这样可以在减少时间步长的同时减小信息损失。</a:t>
            </a:r>
            <a:endParaRPr lang="zh-CN" altLang="en-US" sz="2000">
              <a:ea typeface="宋体" panose="02010600030101010101" pitchFamily="2" charset="-122"/>
            </a:endParaRPr>
          </a:p>
        </p:txBody>
      </p:sp>
      <mc:AlternateContent xmlns:mc="http://schemas.openxmlformats.org/markup-compatibility/2006">
        <mc:Choice xmlns:a14="http://schemas.microsoft.com/office/drawing/2010/main" Requires="a14">
          <p:sp>
            <p:nvSpPr>
              <p:cNvPr id="10" name="文本框 9"/>
              <p:cNvSpPr txBox="1"/>
              <p:nvPr/>
            </p:nvSpPr>
            <p:spPr>
              <a:xfrm>
                <a:off x="753745" y="2789555"/>
                <a:ext cx="2918460" cy="645160"/>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cs typeface="DejaVu Math TeX Gyre" panose="02000503000000000000" charset="0"/>
                        </a:rPr>
                        <m:t>𝑈</m:t>
                      </m:r>
                      <m:r>
                        <a:rPr lang="en-US" altLang="zh-CN" i="1">
                          <a:latin typeface="Cambria Math" panose="02040503050406030204" pitchFamily="18" charset="0"/>
                          <a:cs typeface="DejaVu Math TeX Gyre" panose="02000503000000000000" charset="0"/>
                        </a:rPr>
                        <m:t>[</m:t>
                      </m:r>
                      <m:r>
                        <a:rPr lang="en-US" altLang="zh-CN" i="1">
                          <a:latin typeface="Cambria Math" panose="02040503050406030204" pitchFamily="18" charset="0"/>
                          <a:cs typeface="DejaVu Math TeX Gyre" panose="02000503000000000000" charset="0"/>
                        </a:rPr>
                        <m:t>𝑡</m:t>
                      </m:r>
                      <m:r>
                        <a:rPr lang="en-US" altLang="zh-CN" i="1">
                          <a:latin typeface="Cambria Math" panose="02040503050406030204" pitchFamily="18" charset="0"/>
                          <a:cs typeface="DejaVu Math TeX Gyre" panose="02000503000000000000" charset="0"/>
                        </a:rPr>
                        <m:t>]=</m:t>
                      </m:r>
                      <m:r>
                        <a:rPr lang="en-US" altLang="zh-CN" i="1">
                          <a:latin typeface="Cambria Math" panose="02040503050406030204" pitchFamily="18" charset="0"/>
                          <a:cs typeface="DejaVu Math TeX Gyre" panose="02000503000000000000" charset="0"/>
                        </a:rPr>
                        <m:t>𝐻</m:t>
                      </m:r>
                      <m:r>
                        <a:rPr lang="en-US" altLang="zh-CN" i="1">
                          <a:latin typeface="Cambria Math" panose="02040503050406030204" pitchFamily="18" charset="0"/>
                          <a:cs typeface="DejaVu Math TeX Gyre" panose="02000503000000000000" charset="0"/>
                        </a:rPr>
                        <m:t>[</m:t>
                      </m:r>
                      <m:r>
                        <a:rPr lang="en-US" altLang="zh-CN" i="1">
                          <a:latin typeface="Cambria Math" panose="02040503050406030204" pitchFamily="18" charset="0"/>
                          <a:cs typeface="DejaVu Math TeX Gyre" panose="02000503000000000000" charset="0"/>
                        </a:rPr>
                        <m:t>𝑡</m:t>
                      </m:r>
                      <m:r>
                        <a:rPr lang="en-US" altLang="zh-CN" i="1">
                          <a:latin typeface="Cambria Math" panose="02040503050406030204" pitchFamily="18" charset="0"/>
                          <a:cs typeface="DejaVu Math TeX Gyre" panose="02000503000000000000" charset="0"/>
                        </a:rPr>
                        <m:t>−</m:t>
                      </m:r>
                      <m:r>
                        <a:rPr lang="en-US" altLang="zh-CN" i="1">
                          <a:latin typeface="Cambria Math" panose="02040503050406030204" pitchFamily="18" charset="0"/>
                          <a:cs typeface="DejaVu Math TeX Gyre" panose="02000503000000000000" charset="0"/>
                        </a:rPr>
                        <m:t>1</m:t>
                      </m:r>
                      <m:r>
                        <a:rPr lang="en-US" altLang="zh-CN" i="1">
                          <a:latin typeface="Cambria Math" panose="02040503050406030204" pitchFamily="18" charset="0"/>
                          <a:cs typeface="DejaVu Math TeX Gyre" panose="02000503000000000000" charset="0"/>
                        </a:rPr>
                        <m:t>]+</m:t>
                      </m:r>
                      <m:r>
                        <a:rPr lang="en-US" altLang="zh-CN" i="1">
                          <a:latin typeface="Cambria Math" panose="02040503050406030204" pitchFamily="18" charset="0"/>
                          <a:cs typeface="DejaVu Math TeX Gyre" panose="02000503000000000000" charset="0"/>
                        </a:rPr>
                        <m:t>𝑋</m:t>
                      </m:r>
                      <m:r>
                        <a:rPr lang="en-US" altLang="zh-CN" i="1">
                          <a:latin typeface="Cambria Math" panose="02040503050406030204" pitchFamily="18" charset="0"/>
                          <a:cs typeface="DejaVu Math TeX Gyre" panose="02000503000000000000" charset="0"/>
                        </a:rPr>
                        <m:t>[</m:t>
                      </m:r>
                      <m:r>
                        <a:rPr lang="en-US" altLang="zh-CN" i="1">
                          <a:latin typeface="Cambria Math" panose="02040503050406030204" pitchFamily="18" charset="0"/>
                          <a:cs typeface="DejaVu Math TeX Gyre" panose="02000503000000000000" charset="0"/>
                        </a:rPr>
                        <m:t>𝑡</m:t>
                      </m:r>
                      <m:r>
                        <a:rPr lang="en-US" altLang="zh-CN" i="1">
                          <a:latin typeface="Cambria Math" panose="02040503050406030204" pitchFamily="18" charset="0"/>
                          <a:cs typeface="DejaVu Math TeX Gyre" panose="02000503000000000000" charset="0"/>
                        </a:rPr>
                        <m:t>]</m:t>
                      </m:r>
                    </m:oMath>
                  </m:oMathPara>
                </a14:m>
                <a:endParaRPr lang="en-US" altLang="zh-CN" i="1">
                  <a:latin typeface="DejaVu Math TeX Gyre" panose="02000503000000000000" charset="0"/>
                  <a:cs typeface="DejaVu Math TeX Gyre" panose="02000503000000000000" charset="0"/>
                </a:endParaRPr>
              </a:p>
              <a:p>
                <a:pPr algn="l"/>
                <a:endParaRPr lang="en-US" altLang="zh-CN"/>
              </a:p>
            </p:txBody>
          </p:sp>
        </mc:Choice>
        <mc:Fallback>
          <p:sp>
            <p:nvSpPr>
              <p:cNvPr id="10" name="文本框 9"/>
              <p:cNvSpPr txBox="1">
                <a:spLocks noRot="1" noChangeAspect="1" noMove="1" noResize="1" noEditPoints="1" noAdjustHandles="1" noChangeArrowheads="1" noChangeShapeType="1" noTextEdit="1"/>
              </p:cNvSpPr>
              <p:nvPr/>
            </p:nvSpPr>
            <p:spPr>
              <a:xfrm>
                <a:off x="753745" y="2789555"/>
                <a:ext cx="2918460" cy="645160"/>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p:cNvSpPr txBox="1"/>
              <p:nvPr/>
            </p:nvSpPr>
            <p:spPr>
              <a:xfrm>
                <a:off x="869887" y="3245104"/>
                <a:ext cx="2566670" cy="368935"/>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cs typeface="DejaVu Math TeX Gyre" panose="02000503000000000000" charset="0"/>
                        </a:rPr>
                        <m:t>𝑆</m:t>
                      </m:r>
                      <m:r>
                        <a:rPr lang="en-US" altLang="zh-CN" i="1">
                          <a:latin typeface="Cambria Math" panose="02040503050406030204" pitchFamily="18" charset="0"/>
                          <a:cs typeface="DejaVu Math TeX Gyre" panose="02000503000000000000" charset="0"/>
                        </a:rPr>
                        <m:t>[</m:t>
                      </m:r>
                      <m:r>
                        <a:rPr lang="en-US" altLang="zh-CN" i="1">
                          <a:latin typeface="Cambria Math" panose="02040503050406030204" pitchFamily="18" charset="0"/>
                          <a:cs typeface="DejaVu Math TeX Gyre" panose="02000503000000000000" charset="0"/>
                        </a:rPr>
                        <m:t>𝑡</m:t>
                      </m:r>
                      <m:r>
                        <a:rPr lang="en-US" altLang="zh-CN" i="1">
                          <a:latin typeface="Cambria Math" panose="02040503050406030204" pitchFamily="18" charset="0"/>
                          <a:cs typeface="DejaVu Math TeX Gyre" panose="02000503000000000000" charset="0"/>
                        </a:rPr>
                        <m:t>]=</m:t>
                      </m:r>
                      <m:r>
                        <a:rPr lang="en-US" altLang="zh-CN" i="1">
                          <a:latin typeface="Cambria Math" panose="02040503050406030204" pitchFamily="18" charset="0"/>
                          <a:cs typeface="DejaVu Math TeX Gyre" panose="02000503000000000000" charset="0"/>
                        </a:rPr>
                        <m:t>𝜃</m:t>
                      </m:r>
                      <m:r>
                        <a:rPr lang="en-US" altLang="zh-CN" i="1">
                          <a:latin typeface="Cambria Math" panose="02040503050406030204" pitchFamily="18" charset="0"/>
                          <a:cs typeface="DejaVu Math TeX Gyre" panose="02000503000000000000" charset="0"/>
                        </a:rPr>
                        <m:t>(</m:t>
                      </m:r>
                      <m:r>
                        <a:rPr lang="en-US" altLang="zh-CN" i="1">
                          <a:latin typeface="Cambria Math" panose="02040503050406030204" pitchFamily="18" charset="0"/>
                          <a:cs typeface="DejaVu Math TeX Gyre" panose="02000503000000000000" charset="0"/>
                        </a:rPr>
                        <m:t>𝑈</m:t>
                      </m:r>
                      <m:r>
                        <a:rPr lang="en-US" altLang="zh-CN" i="1">
                          <a:latin typeface="Cambria Math" panose="02040503050406030204" pitchFamily="18" charset="0"/>
                          <a:cs typeface="DejaVu Math TeX Gyre" panose="02000503000000000000" charset="0"/>
                        </a:rPr>
                        <m:t>[</m:t>
                      </m:r>
                      <m:r>
                        <a:rPr lang="en-US" altLang="zh-CN" i="1">
                          <a:latin typeface="Cambria Math" panose="02040503050406030204" pitchFamily="18" charset="0"/>
                          <a:cs typeface="DejaVu Math TeX Gyre" panose="02000503000000000000" charset="0"/>
                        </a:rPr>
                        <m:t>𝑡</m:t>
                      </m:r>
                      <m:r>
                        <a:rPr lang="en-US" altLang="zh-CN" i="1">
                          <a:latin typeface="Cambria Math" panose="02040503050406030204" pitchFamily="18" charset="0"/>
                          <a:cs typeface="DejaVu Math TeX Gyre" panose="02000503000000000000" charset="0"/>
                        </a:rPr>
                        <m:t>]−</m:t>
                      </m:r>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𝑉</m:t>
                          </m:r>
                        </m:e>
                        <m:sub>
                          <m:r>
                            <a:rPr lang="en-US" altLang="zh-CN" i="1">
                              <a:latin typeface="Cambria Math" panose="02040503050406030204" pitchFamily="18" charset="0"/>
                              <a:cs typeface="DejaVu Math TeX Gyre" panose="02000503000000000000" charset="0"/>
                            </a:rPr>
                            <m:t>𝑡ℎ</m:t>
                          </m:r>
                        </m:sub>
                      </m:sSub>
                      <m:r>
                        <a:rPr lang="en-US" altLang="zh-CN" i="1">
                          <a:latin typeface="Cambria Math" panose="02040503050406030204" pitchFamily="18" charset="0"/>
                          <a:cs typeface="DejaVu Math TeX Gyre" panose="02000503000000000000" charset="0"/>
                        </a:rPr>
                        <m:t>)</m:t>
                      </m:r>
                    </m:oMath>
                  </m:oMathPara>
                </a14:m>
                <a:endParaRPr lang="zh-CN" altLang="en-US"/>
              </a:p>
            </p:txBody>
          </p:sp>
        </mc:Choice>
        <mc:Fallback>
          <p:sp>
            <p:nvSpPr>
              <p:cNvPr id="12" name="文本框 11"/>
              <p:cNvSpPr txBox="1">
                <a:spLocks noRot="1" noChangeAspect="1" noMove="1" noResize="1" noEditPoints="1" noAdjustHandles="1" noChangeArrowheads="1" noChangeShapeType="1" noTextEdit="1"/>
              </p:cNvSpPr>
              <p:nvPr/>
            </p:nvSpPr>
            <p:spPr>
              <a:xfrm>
                <a:off x="869887" y="3245104"/>
                <a:ext cx="2566670" cy="368935"/>
              </a:xfrm>
              <a:prstGeom prst="rect">
                <a:avLst/>
              </a:prstGeom>
              <a:blipFill rotWithShape="1">
                <a:blip r:embed="rId3"/>
                <a:stretch>
                  <a:fillRect l="-22" t="-69" r="22" b="6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p:cNvSpPr txBox="1"/>
              <p:nvPr/>
            </p:nvSpPr>
            <p:spPr>
              <a:xfrm>
                <a:off x="809562" y="4752594"/>
                <a:ext cx="2687320" cy="368300"/>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cs typeface="DejaVu Math TeX Gyre" panose="02000503000000000000" charset="0"/>
                        </a:rPr>
                        <m:t>𝐻</m:t>
                      </m:r>
                      <m:r>
                        <a:rPr lang="en-US" altLang="zh-CN" i="1">
                          <a:latin typeface="Cambria Math" panose="02040503050406030204" pitchFamily="18" charset="0"/>
                          <a:cs typeface="DejaVu Math TeX Gyre" panose="02000503000000000000" charset="0"/>
                        </a:rPr>
                        <m:t>[</m:t>
                      </m:r>
                      <m:r>
                        <a:rPr lang="en-US" altLang="zh-CN" i="1">
                          <a:latin typeface="Cambria Math" panose="02040503050406030204" pitchFamily="18" charset="0"/>
                          <a:cs typeface="DejaVu Math TeX Gyre" panose="02000503000000000000" charset="0"/>
                        </a:rPr>
                        <m:t>𝑡</m:t>
                      </m:r>
                      <m:r>
                        <a:rPr lang="en-US" altLang="zh-CN" i="1">
                          <a:latin typeface="Cambria Math" panose="02040503050406030204" pitchFamily="18" charset="0"/>
                          <a:cs typeface="DejaVu Math TeX Gyre" panose="02000503000000000000" charset="0"/>
                        </a:rPr>
                        <m:t>]=</m:t>
                      </m:r>
                      <m:r>
                        <a:rPr lang="en-US" altLang="zh-CN" i="1">
                          <a:latin typeface="Cambria Math" panose="02040503050406030204" pitchFamily="18" charset="0"/>
                          <a:cs typeface="DejaVu Math TeX Gyre" panose="02000503000000000000" charset="0"/>
                        </a:rPr>
                        <m:t>𝛽</m:t>
                      </m:r>
                      <m:r>
                        <a:rPr lang="en-US" altLang="zh-CN" i="1">
                          <a:latin typeface="Cambria Math" panose="02040503050406030204" pitchFamily="18" charset="0"/>
                          <a:cs typeface="DejaVu Math TeX Gyre" panose="02000503000000000000" charset="0"/>
                        </a:rPr>
                        <m:t>(</m:t>
                      </m:r>
                      <m:r>
                        <a:rPr lang="en-US" altLang="zh-CN" i="1">
                          <a:latin typeface="Cambria Math" panose="02040503050406030204" pitchFamily="18" charset="0"/>
                          <a:cs typeface="DejaVu Math TeX Gyre" panose="02000503000000000000" charset="0"/>
                        </a:rPr>
                        <m:t>𝑈</m:t>
                      </m:r>
                      <m:r>
                        <a:rPr lang="en-US" altLang="zh-CN" i="1">
                          <a:latin typeface="Cambria Math" panose="02040503050406030204" pitchFamily="18" charset="0"/>
                          <a:cs typeface="DejaVu Math TeX Gyre" panose="02000503000000000000" charset="0"/>
                        </a:rPr>
                        <m:t>[</m:t>
                      </m:r>
                      <m:r>
                        <a:rPr lang="en-US" altLang="zh-CN" i="1">
                          <a:latin typeface="Cambria Math" panose="02040503050406030204" pitchFamily="18" charset="0"/>
                          <a:cs typeface="DejaVu Math TeX Gyre" panose="02000503000000000000" charset="0"/>
                        </a:rPr>
                        <m:t>𝑡</m:t>
                      </m:r>
                      <m:r>
                        <a:rPr lang="en-US" altLang="zh-CN" i="1">
                          <a:latin typeface="Cambria Math" panose="02040503050406030204" pitchFamily="18" charset="0"/>
                          <a:cs typeface="DejaVu Math TeX Gyre" panose="02000503000000000000" charset="0"/>
                        </a:rPr>
                        <m:t>]−</m:t>
                      </m:r>
                      <m:r>
                        <a:rPr lang="en-US" altLang="zh-CN" i="1">
                          <a:latin typeface="Cambria Math" panose="02040503050406030204" pitchFamily="18" charset="0"/>
                          <a:cs typeface="DejaVu Math TeX Gyre" panose="02000503000000000000" charset="0"/>
                        </a:rPr>
                        <m:t>𝑆</m:t>
                      </m:r>
                      <m:r>
                        <a:rPr lang="en-US" altLang="zh-CN" i="1">
                          <a:latin typeface="Cambria Math" panose="02040503050406030204" pitchFamily="18" charset="0"/>
                          <a:cs typeface="DejaVu Math TeX Gyre" panose="02000503000000000000" charset="0"/>
                        </a:rPr>
                        <m:t>[</m:t>
                      </m:r>
                      <m:r>
                        <a:rPr lang="en-US" altLang="zh-CN" i="1">
                          <a:latin typeface="Cambria Math" panose="02040503050406030204" pitchFamily="18" charset="0"/>
                          <a:cs typeface="DejaVu Math TeX Gyre" panose="02000503000000000000" charset="0"/>
                        </a:rPr>
                        <m:t>𝑡</m:t>
                      </m:r>
                      <m:r>
                        <a:rPr lang="en-US" altLang="zh-CN" i="1">
                          <a:latin typeface="Cambria Math" panose="02040503050406030204" pitchFamily="18" charset="0"/>
                          <a:cs typeface="DejaVu Math TeX Gyre" panose="02000503000000000000" charset="0"/>
                        </a:rPr>
                        <m:t>])</m:t>
                      </m:r>
                    </m:oMath>
                  </m:oMathPara>
                </a14:m>
                <a:endParaRPr lang="zh-CN" altLang="en-US"/>
              </a:p>
            </p:txBody>
          </p:sp>
        </mc:Choice>
        <mc:Fallback>
          <p:sp>
            <p:nvSpPr>
              <p:cNvPr id="13" name="文本框 12"/>
              <p:cNvSpPr txBox="1">
                <a:spLocks noRot="1" noChangeAspect="1" noMove="1" noResize="1" noEditPoints="1" noAdjustHandles="1" noChangeArrowheads="1" noChangeShapeType="1" noTextEdit="1"/>
              </p:cNvSpPr>
              <p:nvPr/>
            </p:nvSpPr>
            <p:spPr>
              <a:xfrm>
                <a:off x="809562" y="4752594"/>
                <a:ext cx="2687320" cy="368300"/>
              </a:xfrm>
              <a:prstGeom prst="rect">
                <a:avLst/>
              </a:prstGeom>
              <a:blipFill rotWithShape="1">
                <a:blip r:embed="rId4"/>
                <a:stretch>
                  <a:fillRect l="-21" t="-69" r="21" b="6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nvSpPr>
            <p:spPr>
              <a:xfrm>
                <a:off x="869950" y="4246880"/>
                <a:ext cx="3844290" cy="36830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zh-CN" i="1">
                          <a:solidFill>
                            <a:srgbClr val="FF0000"/>
                          </a:solidFill>
                          <a:latin typeface="Cambria Math" panose="02040503050406030204" pitchFamily="18" charset="0"/>
                          <a:cs typeface="DejaVu Math TeX Gyre" panose="02000503000000000000" charset="0"/>
                        </a:rPr>
                        <m:t>𝑆</m:t>
                      </m:r>
                      <m:r>
                        <a:rPr lang="en-US" altLang="zh-CN" i="1">
                          <a:solidFill>
                            <a:srgbClr val="FF0000"/>
                          </a:solidFill>
                          <a:latin typeface="Cambria Math" panose="02040503050406030204" pitchFamily="18" charset="0"/>
                          <a:cs typeface="DejaVu Math TeX Gyre" panose="02000503000000000000" charset="0"/>
                        </a:rPr>
                        <m:t>[</m:t>
                      </m:r>
                      <m:r>
                        <a:rPr lang="en-US" altLang="zh-CN" i="1">
                          <a:solidFill>
                            <a:srgbClr val="FF0000"/>
                          </a:solidFill>
                          <a:latin typeface="Cambria Math" panose="02040503050406030204" pitchFamily="18" charset="0"/>
                          <a:cs typeface="DejaVu Math TeX Gyre" panose="02000503000000000000" charset="0"/>
                        </a:rPr>
                        <m:t>𝑡</m:t>
                      </m:r>
                      <m:r>
                        <a:rPr lang="en-US" altLang="zh-CN" i="1">
                          <a:solidFill>
                            <a:srgbClr val="FF0000"/>
                          </a:solidFill>
                          <a:latin typeface="Cambria Math" panose="02040503050406030204" pitchFamily="18" charset="0"/>
                          <a:cs typeface="DejaVu Math TeX Gyre" panose="02000503000000000000" charset="0"/>
                        </a:rPr>
                        <m:t>]= </m:t>
                      </m:r>
                      <m:r>
                        <a:rPr lang="en-US" altLang="zh-CN" i="1">
                          <a:solidFill>
                            <a:srgbClr val="FF0000"/>
                          </a:solidFill>
                          <a:latin typeface="Cambria Math" panose="02040503050406030204" pitchFamily="18" charset="0"/>
                          <a:cs typeface="DejaVu Math TeX Gyre" panose="02000503000000000000" charset="0"/>
                        </a:rPr>
                        <m:t>𝐶𝑙𝑖𝑝</m:t>
                      </m:r>
                      <m:r>
                        <a:rPr lang="en-US" altLang="zh-CN" i="1">
                          <a:solidFill>
                            <a:srgbClr val="FF0000"/>
                          </a:solidFill>
                          <a:latin typeface="Cambria Math" panose="02040503050406030204" pitchFamily="18" charset="0"/>
                          <a:cs typeface="DejaVu Math TeX Gyre" panose="02000503000000000000" charset="0"/>
                        </a:rPr>
                        <m:t>(</m:t>
                      </m:r>
                      <m:r>
                        <a:rPr lang="en-US" altLang="zh-CN" i="1">
                          <a:solidFill>
                            <a:srgbClr val="FF0000"/>
                          </a:solidFill>
                          <a:latin typeface="Cambria Math" panose="02040503050406030204" pitchFamily="18" charset="0"/>
                          <a:cs typeface="DejaVu Math TeX Gyre" panose="02000503000000000000" charset="0"/>
                        </a:rPr>
                        <m:t>𝑟𝑜𝑢𝑛𝑑</m:t>
                      </m:r>
                      <m:r>
                        <a:rPr lang="en-US" altLang="zh-CN" i="1">
                          <a:solidFill>
                            <a:srgbClr val="FF0000"/>
                          </a:solidFill>
                          <a:latin typeface="Cambria Math" panose="02040503050406030204" pitchFamily="18" charset="0"/>
                          <a:cs typeface="DejaVu Math TeX Gyre" panose="02000503000000000000" charset="0"/>
                        </a:rPr>
                        <m:t>(</m:t>
                      </m:r>
                      <m:r>
                        <a:rPr lang="en-US" altLang="zh-CN" i="1">
                          <a:solidFill>
                            <a:srgbClr val="FF0000"/>
                          </a:solidFill>
                          <a:latin typeface="Cambria Math" panose="02040503050406030204" pitchFamily="18" charset="0"/>
                          <a:cs typeface="DejaVu Math TeX Gyre" panose="02000503000000000000" charset="0"/>
                        </a:rPr>
                        <m:t>𝑈</m:t>
                      </m:r>
                      <m:r>
                        <a:rPr lang="en-US" altLang="zh-CN" i="1">
                          <a:solidFill>
                            <a:srgbClr val="FF0000"/>
                          </a:solidFill>
                          <a:latin typeface="Cambria Math" panose="02040503050406030204" pitchFamily="18" charset="0"/>
                          <a:cs typeface="DejaVu Math TeX Gyre" panose="02000503000000000000" charset="0"/>
                        </a:rPr>
                        <m:t>[</m:t>
                      </m:r>
                      <m:r>
                        <a:rPr lang="en-US" altLang="zh-CN" i="1">
                          <a:solidFill>
                            <a:srgbClr val="FF0000"/>
                          </a:solidFill>
                          <a:latin typeface="Cambria Math" panose="02040503050406030204" pitchFamily="18" charset="0"/>
                          <a:cs typeface="DejaVu Math TeX Gyre" panose="02000503000000000000" charset="0"/>
                        </a:rPr>
                        <m:t>𝑡</m:t>
                      </m:r>
                      <m:r>
                        <a:rPr lang="en-US" altLang="zh-CN" i="1">
                          <a:solidFill>
                            <a:srgbClr val="FF0000"/>
                          </a:solidFill>
                          <a:latin typeface="Cambria Math" panose="02040503050406030204" pitchFamily="18" charset="0"/>
                          <a:cs typeface="DejaVu Math TeX Gyre" panose="02000503000000000000" charset="0"/>
                        </a:rPr>
                        <m:t>]),</m:t>
                      </m:r>
                      <m:r>
                        <a:rPr lang="en-US" altLang="zh-CN" i="1">
                          <a:solidFill>
                            <a:srgbClr val="FF0000"/>
                          </a:solidFill>
                          <a:latin typeface="Cambria Math" panose="02040503050406030204" pitchFamily="18" charset="0"/>
                          <a:cs typeface="DejaVu Math TeX Gyre" panose="02000503000000000000" charset="0"/>
                        </a:rPr>
                        <m:t>0</m:t>
                      </m:r>
                      <m:r>
                        <a:rPr lang="en-US" altLang="zh-CN" i="1">
                          <a:solidFill>
                            <a:srgbClr val="FF0000"/>
                          </a:solidFill>
                          <a:latin typeface="Cambria Math" panose="02040503050406030204" pitchFamily="18" charset="0"/>
                          <a:cs typeface="DejaVu Math TeX Gyre" panose="02000503000000000000" charset="0"/>
                        </a:rPr>
                        <m:t>,</m:t>
                      </m:r>
                      <m:r>
                        <a:rPr lang="en-US" altLang="zh-CN" i="1">
                          <a:solidFill>
                            <a:srgbClr val="FF0000"/>
                          </a:solidFill>
                          <a:latin typeface="Cambria Math" panose="02040503050406030204" pitchFamily="18" charset="0"/>
                          <a:cs typeface="DejaVu Math TeX Gyre" panose="02000503000000000000" charset="0"/>
                        </a:rPr>
                        <m:t>𝐷</m:t>
                      </m:r>
                      <m:r>
                        <a:rPr lang="en-US" altLang="zh-CN" i="1">
                          <a:solidFill>
                            <a:srgbClr val="FF0000"/>
                          </a:solidFill>
                          <a:latin typeface="Cambria Math" panose="02040503050406030204" pitchFamily="18" charset="0"/>
                          <a:ea typeface="MS Mincho" charset="0"/>
                          <a:cs typeface="DejaVu Math TeX Gyre" panose="02000503000000000000" charset="0"/>
                        </a:rPr>
                        <m:t>)</m:t>
                      </m:r>
                    </m:oMath>
                  </m:oMathPara>
                </a14:m>
                <a:endParaRPr lang="en-US" altLang="zh-CN" i="1">
                  <a:solidFill>
                    <a:srgbClr val="FF0000"/>
                  </a:solidFill>
                  <a:latin typeface="DejaVu Math TeX Gyre" panose="02000503000000000000" charset="0"/>
                  <a:ea typeface="MS Mincho" charset="0"/>
                  <a:cs typeface="DejaVu Math TeX Gyre" panose="02000503000000000000" charset="0"/>
                </a:endParaRPr>
              </a:p>
            </p:txBody>
          </p:sp>
        </mc:Choice>
        <mc:Fallback>
          <p:sp>
            <p:nvSpPr>
              <p:cNvPr id="16" name="文本框 15"/>
              <p:cNvSpPr txBox="1">
                <a:spLocks noRot="1" noChangeAspect="1" noMove="1" noResize="1" noEditPoints="1" noAdjustHandles="1" noChangeArrowheads="1" noChangeShapeType="1" noTextEdit="1"/>
              </p:cNvSpPr>
              <p:nvPr/>
            </p:nvSpPr>
            <p:spPr>
              <a:xfrm>
                <a:off x="869950" y="4246880"/>
                <a:ext cx="3844290" cy="368300"/>
              </a:xfrm>
              <a:prstGeom prst="rect">
                <a:avLst/>
              </a:prstGeom>
              <a:blipFill rotWithShape="1">
                <a:blip r:embed="rId5"/>
                <a:stretch>
                  <a:fillRect/>
                </a:stretch>
              </a:blipFill>
            </p:spPr>
            <p:txBody>
              <a:bodyPr/>
              <a:lstStyle/>
              <a:p>
                <a:r>
                  <a:rPr lang="zh-CN" altLang="en-US">
                    <a:noFill/>
                  </a:rPr>
                  <a:t> </a:t>
                </a:r>
              </a:p>
            </p:txBody>
          </p:sp>
        </mc:Fallback>
      </mc:AlternateContent>
      <p:sp>
        <p:nvSpPr>
          <p:cNvPr id="17" name="下箭头 16"/>
          <p:cNvSpPr/>
          <p:nvPr/>
        </p:nvSpPr>
        <p:spPr>
          <a:xfrm>
            <a:off x="2119630" y="3749675"/>
            <a:ext cx="447675" cy="3600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853440" y="3246120"/>
            <a:ext cx="3858895" cy="1415415"/>
          </a:xfrm>
          <a:prstGeom prst="rect">
            <a:avLst/>
          </a:prstGeom>
          <a:noFill/>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ea typeface="宋体" panose="02010600030101010101" pitchFamily="2" charset="-122"/>
              </a:rPr>
              <a:t>推理时的节能问题</a:t>
            </a:r>
            <a:endParaRPr lang="zh-CN" altLang="en-US" dirty="0">
              <a:ea typeface="宋体" panose="02010600030101010101" pitchFamily="2" charset="-122"/>
            </a:endParaRPr>
          </a:p>
        </p:txBody>
      </p:sp>
      <p:sp>
        <p:nvSpPr>
          <p:cNvPr id="6" name="文本占位符 5"/>
          <p:cNvSpPr>
            <a:spLocks noGrp="1"/>
          </p:cNvSpPr>
          <p:nvPr>
            <p:ph type="body" sz="quarter" idx="12"/>
          </p:nvPr>
        </p:nvSpPr>
        <p:spPr/>
        <p:txBody>
          <a:bodyPr/>
          <a:lstStyle/>
          <a:p>
            <a:r>
              <a:rPr lang="zh-CN" altLang="en-US"/>
              <a:t>组号：</a:t>
            </a:r>
            <a:r>
              <a:rPr lang="en-US" altLang="zh-CN"/>
              <a:t>21</a:t>
            </a:r>
            <a:endParaRPr lang="en-US" altLang="zh-CN"/>
          </a:p>
        </p:txBody>
      </p:sp>
      <p:sp>
        <p:nvSpPr>
          <p:cNvPr id="7" name="文本占位符 6"/>
          <p:cNvSpPr>
            <a:spLocks noGrp="1"/>
          </p:cNvSpPr>
          <p:nvPr>
            <p:ph type="body" sz="quarter" idx="13"/>
          </p:nvPr>
        </p:nvSpPr>
        <p:spPr/>
        <p:txBody>
          <a:bodyPr/>
          <a:lstStyle/>
          <a:p>
            <a:endParaRPr lang="zh-CN" altLang="en-US"/>
          </a:p>
        </p:txBody>
      </p:sp>
      <p:sp>
        <p:nvSpPr>
          <p:cNvPr id="2" name="文本框 1"/>
          <p:cNvSpPr txBox="1"/>
          <p:nvPr/>
        </p:nvSpPr>
        <p:spPr>
          <a:xfrm>
            <a:off x="1112520" y="1363345"/>
            <a:ext cx="10622915" cy="706755"/>
          </a:xfrm>
          <a:prstGeom prst="rect">
            <a:avLst/>
          </a:prstGeom>
          <a:noFill/>
        </p:spPr>
        <p:txBody>
          <a:bodyPr wrap="square" rtlCol="0">
            <a:spAutoFit/>
          </a:bodyPr>
          <a:lstStyle/>
          <a:p>
            <a:r>
              <a:rPr lang="zh-CN" altLang="en-US" sz="2000">
                <a:ea typeface="宋体" panose="02010600030101010101" pitchFamily="2" charset="-122"/>
              </a:rPr>
              <a:t>可以注意到，在训练和验证时，</a:t>
            </a:r>
            <a:r>
              <a:rPr lang="en-US" altLang="zh-CN" sz="2000">
                <a:ea typeface="宋体" panose="02010600030101010101" pitchFamily="2" charset="-122"/>
              </a:rPr>
              <a:t>LIF </a:t>
            </a:r>
            <a:r>
              <a:rPr lang="zh-CN" altLang="en-US" sz="2000">
                <a:ea typeface="宋体" panose="02010600030101010101" pitchFamily="2" charset="-122"/>
              </a:rPr>
              <a:t>层的输出方式不同，主要是把</a:t>
            </a:r>
            <a:r>
              <a:rPr lang="en-US" altLang="zh-CN" sz="2000">
                <a:ea typeface="宋体" panose="02010600030101010101" pitchFamily="2" charset="-122"/>
              </a:rPr>
              <a:t> MAC </a:t>
            </a:r>
            <a:r>
              <a:rPr lang="zh-CN" altLang="en-US" sz="2000">
                <a:ea typeface="宋体" panose="02010600030101010101" pitchFamily="2" charset="-122"/>
              </a:rPr>
              <a:t>转化为</a:t>
            </a:r>
            <a:r>
              <a:rPr lang="en-US" altLang="zh-CN" sz="2000">
                <a:ea typeface="宋体" panose="02010600030101010101" pitchFamily="2" charset="-122"/>
              </a:rPr>
              <a:t> AC </a:t>
            </a:r>
            <a:r>
              <a:rPr lang="zh-CN" altLang="en-US" sz="2000">
                <a:ea typeface="宋体" panose="02010600030101010101" pitchFamily="2" charset="-122"/>
              </a:rPr>
              <a:t>可以降低推理时的能耗，而这两种输出方式输出的结果是完全一致的。</a:t>
            </a:r>
            <a:endParaRPr lang="zh-CN" altLang="en-US" sz="2000">
              <a:ea typeface="宋体" panose="02010600030101010101" pitchFamily="2" charset="-122"/>
            </a:endParaRPr>
          </a:p>
        </p:txBody>
      </p:sp>
      <mc:AlternateContent xmlns:mc="http://schemas.openxmlformats.org/markup-compatibility/2006">
        <mc:Choice xmlns:a14="http://schemas.microsoft.com/office/drawing/2010/main" Requires="a14">
          <p:sp>
            <p:nvSpPr>
              <p:cNvPr id="8" name="文本框 7"/>
              <p:cNvSpPr txBox="1"/>
              <p:nvPr/>
            </p:nvSpPr>
            <p:spPr>
              <a:xfrm>
                <a:off x="3477832" y="2335149"/>
                <a:ext cx="3578225" cy="656590"/>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cs typeface="DejaVu Math TeX Gyre" panose="02000503000000000000" charset="0"/>
                        </a:rPr>
                        <m:t>𝐾</m:t>
                      </m:r>
                      <m:r>
                        <a:rPr lang="en-US" altLang="zh-CN" i="1">
                          <a:latin typeface="Cambria Math" panose="02040503050406030204" pitchFamily="18" charset="0"/>
                          <a:cs typeface="DejaVu Math TeX Gyre" panose="02000503000000000000" charset="0"/>
                        </a:rPr>
                        <m:t>=</m:t>
                      </m:r>
                      <m:nary>
                        <m:naryPr>
                          <m:chr m:val="∑"/>
                          <m:limLoc m:val="undOvr"/>
                          <m:supHide m:val="on"/>
                          <m:ctrlPr>
                            <a:rPr lang="en-US" altLang="zh-CN" i="1">
                              <a:latin typeface="Cambria Math" panose="02040503050406030204" pitchFamily="18" charset="0"/>
                              <a:cs typeface="DejaVu Math TeX Gyre" panose="02000503000000000000" charset="0"/>
                            </a:rPr>
                          </m:ctrlPr>
                        </m:naryPr>
                        <m:sub>
                          <m:r>
                            <a:rPr lang="en-US" altLang="zh-CN" i="1">
                              <a:latin typeface="Cambria Math" panose="02040503050406030204" pitchFamily="18" charset="0"/>
                              <a:cs typeface="DejaVu Math TeX Gyre" panose="02000503000000000000" charset="0"/>
                            </a:rPr>
                            <m:t>每一层</m:t>
                          </m:r>
                        </m:sub>
                        <m:sup/>
                        <m:e>
                          <m:r>
                            <a:rPr lang="en-US" altLang="zh-CN" i="1">
                              <a:latin typeface="Cambria Math" panose="02040503050406030204" pitchFamily="18" charset="0"/>
                              <a:cs typeface="DejaVu Math TeX Gyre" panose="02000503000000000000" charset="0"/>
                            </a:rPr>
                            <m:t>𝑓𝑟</m:t>
                          </m:r>
                          <m:r>
                            <a:rPr lang="en-US" altLang="zh-CN" i="1">
                              <a:latin typeface="Cambria Math" panose="02040503050406030204" pitchFamily="18" charset="0"/>
                              <a:cs typeface="DejaVu Math TeX Gyre" panose="02000503000000000000" charset="0"/>
                            </a:rPr>
                            <m:t>×</m:t>
                          </m:r>
                          <m:r>
                            <a:rPr lang="en-US" altLang="zh-CN" i="1">
                              <a:latin typeface="Cambria Math" panose="02040503050406030204" pitchFamily="18" charset="0"/>
                              <a:cs typeface="DejaVu Math TeX Gyre" panose="02000503000000000000" charset="0"/>
                            </a:rPr>
                            <m:t>𝑓𝑙𝑜𝑝𝑠</m:t>
                          </m:r>
                          <m:r>
                            <a:rPr lang="en-US" altLang="zh-CN" i="1">
                              <a:latin typeface="Cambria Math" panose="02040503050406030204" pitchFamily="18" charset="0"/>
                              <a:cs typeface="DejaVu Math TeX Gyre" panose="02000503000000000000" charset="0"/>
                            </a:rPr>
                            <m:t>×</m:t>
                          </m:r>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𝐾</m:t>
                              </m:r>
                            </m:e>
                            <m:sub>
                              <m:r>
                                <a:rPr lang="en-US" altLang="zh-CN" i="1">
                                  <a:latin typeface="Cambria Math" panose="02040503050406030204" pitchFamily="18" charset="0"/>
                                  <a:cs typeface="DejaVu Math TeX Gyre" panose="02000503000000000000" charset="0"/>
                                </a:rPr>
                                <m:t>𝑓𝑙𝑜𝑝𝑠</m:t>
                              </m:r>
                            </m:sub>
                          </m:sSub>
                        </m:e>
                      </m:nary>
                    </m:oMath>
                  </m:oMathPara>
                </a14:m>
                <a:endParaRPr lang="zh-CN" altLang="en-US"/>
              </a:p>
            </p:txBody>
          </p:sp>
        </mc:Choice>
        <mc:Fallback>
          <p:sp>
            <p:nvSpPr>
              <p:cNvPr id="8" name="文本框 7"/>
              <p:cNvSpPr txBox="1">
                <a:spLocks noRot="1" noChangeAspect="1" noMove="1" noResize="1" noEditPoints="1" noAdjustHandles="1" noChangeArrowheads="1" noChangeShapeType="1" noTextEdit="1"/>
              </p:cNvSpPr>
              <p:nvPr/>
            </p:nvSpPr>
            <p:spPr>
              <a:xfrm>
                <a:off x="3477832" y="2335149"/>
                <a:ext cx="3578225" cy="656590"/>
              </a:xfrm>
              <a:prstGeom prst="rect">
                <a:avLst/>
              </a:prstGeom>
              <a:blipFill rotWithShape="1">
                <a:blip r:embed="rId1"/>
                <a:stretch>
                  <a:fillRect l="-16" t="-39" r="16" b="3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3465195" y="3174365"/>
                <a:ext cx="3819525" cy="35877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cs typeface="DejaVu Math TeX Gyre" panose="02000503000000000000" charset="0"/>
                        </a:rPr>
                        <m:t>𝑓𝑟</m:t>
                      </m:r>
                      <m:r>
                        <a:rPr lang="en-US" altLang="zh-CN" i="1">
                          <a:latin typeface="Cambria Math" panose="02040503050406030204" pitchFamily="18" charset="0"/>
                          <a:cs typeface="DejaVu Math TeX Gyre" panose="02000503000000000000" charset="0"/>
                        </a:rPr>
                        <m:t>=</m:t>
                      </m:r>
                      <m:r>
                        <a:rPr lang="en-US" altLang="zh-CN" i="1">
                          <a:latin typeface="Cambria Math" panose="02040503050406030204" pitchFamily="18" charset="0"/>
                          <a:cs typeface="DejaVu Math TeX Gyre" panose="02000503000000000000" charset="0"/>
                        </a:rPr>
                        <m:t>该层</m:t>
                      </m:r>
                      <m:r>
                        <a:rPr lang="en-US" altLang="zh-CN" i="1">
                          <a:latin typeface="Cambria Math" panose="02040503050406030204" pitchFamily="18" charset="0"/>
                          <a:cs typeface="DejaVu Math TeX Gyre" panose="02000503000000000000" charset="0"/>
                        </a:rPr>
                        <m:t>𝑆𝑁𝑁</m:t>
                      </m:r>
                      <m:r>
                        <a:rPr lang="en-US" altLang="zh-CN" i="1">
                          <a:latin typeface="Cambria Math" panose="02040503050406030204" pitchFamily="18" charset="0"/>
                          <a:cs typeface="DejaVu Math TeX Gyre" panose="02000503000000000000" charset="0"/>
                        </a:rPr>
                        <m:t>输出中</m:t>
                      </m:r>
                      <m:r>
                        <a:rPr lang="en-US" altLang="zh-CN" i="1">
                          <a:latin typeface="Cambria Math" panose="02040503050406030204" pitchFamily="18" charset="0"/>
                          <a:cs typeface="DejaVu Math TeX Gyre" panose="02000503000000000000" charset="0"/>
                        </a:rPr>
                        <m:t> </m:t>
                      </m:r>
                      <m:r>
                        <a:rPr lang="en-US" altLang="zh-CN" i="1">
                          <a:latin typeface="Cambria Math" panose="02040503050406030204" pitchFamily="18" charset="0"/>
                          <a:cs typeface="DejaVu Math TeX Gyre" panose="02000503000000000000" charset="0"/>
                        </a:rPr>
                        <m:t>1</m:t>
                      </m:r>
                      <m:r>
                        <a:rPr lang="en-US" altLang="zh-CN" i="1">
                          <a:latin typeface="Cambria Math" panose="02040503050406030204" pitchFamily="18" charset="0"/>
                          <a:cs typeface="DejaVu Math TeX Gyre" panose="02000503000000000000" charset="0"/>
                        </a:rPr>
                        <m:t> </m:t>
                      </m:r>
                      <m:r>
                        <a:rPr lang="en-US" altLang="zh-CN" i="1">
                          <a:latin typeface="Cambria Math" panose="02040503050406030204" pitchFamily="18" charset="0"/>
                          <a:cs typeface="DejaVu Math TeX Gyre" panose="02000503000000000000" charset="0"/>
                        </a:rPr>
                        <m:t>的占比，</m:t>
                      </m:r>
                    </m:oMath>
                  </m:oMathPara>
                </a14:m>
                <a:endParaRPr lang="zh-CN" altLang="en-US"/>
              </a:p>
            </p:txBody>
          </p:sp>
        </mc:Choice>
        <mc:Fallback>
          <p:sp>
            <p:nvSpPr>
              <p:cNvPr id="10" name="文本框 9"/>
              <p:cNvSpPr txBox="1">
                <a:spLocks noRot="1" noChangeAspect="1" noMove="1" noResize="1" noEditPoints="1" noAdjustHandles="1" noChangeArrowheads="1" noChangeShapeType="1" noTextEdit="1"/>
              </p:cNvSpPr>
              <p:nvPr/>
            </p:nvSpPr>
            <p:spPr>
              <a:xfrm>
                <a:off x="3465195" y="3174365"/>
                <a:ext cx="3819525" cy="358775"/>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3498152" y="3808984"/>
                <a:ext cx="3552825" cy="621030"/>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𝐾</m:t>
                          </m:r>
                        </m:e>
                        <m:sub>
                          <m:r>
                            <a:rPr lang="en-US" altLang="zh-CN" i="1">
                              <a:latin typeface="Cambria Math" panose="02040503050406030204" pitchFamily="18" charset="0"/>
                              <a:cs typeface="DejaVu Math TeX Gyre" panose="02000503000000000000" charset="0"/>
                            </a:rPr>
                            <m:t>𝑓𝑙𝑜𝑝𝑠</m:t>
                          </m:r>
                        </m:sub>
                      </m:sSub>
                      <m:r>
                        <a:rPr lang="en-US" altLang="zh-CN" i="1">
                          <a:latin typeface="Cambria Math" panose="02040503050406030204" pitchFamily="18" charset="0"/>
                          <a:cs typeface="DejaVu Math TeX Gyre" panose="02000503000000000000" charset="0"/>
                        </a:rPr>
                        <m:t>=</m:t>
                      </m:r>
                      <m:d>
                        <m:dPr>
                          <m:begChr m:val="{"/>
                          <m:endChr m:val=""/>
                          <m:ctrlPr>
                            <a:rPr lang="en-US" altLang="zh-CN" i="1">
                              <a:latin typeface="Cambria Math" panose="02040503050406030204" pitchFamily="18" charset="0"/>
                              <a:cs typeface="DejaVu Math TeX Gyre" panose="02000503000000000000" charset="0"/>
                            </a:rPr>
                          </m:ctrlPr>
                        </m:dPr>
                        <m:e>
                          <m:eqArr>
                            <m:eqArrPr>
                              <m:ctrlPr>
                                <a:rPr lang="en-US" altLang="zh-CN" i="1">
                                  <a:latin typeface="Cambria Math" panose="02040503050406030204" pitchFamily="18" charset="0"/>
                                  <a:cs typeface="DejaVu Math TeX Gyre" panose="02000503000000000000" charset="0"/>
                                </a:rPr>
                              </m:ctrlPr>
                            </m:eqArrPr>
                            <m:e>
                              <m:r>
                                <a:rPr lang="en-US" altLang="zh-CN" i="1">
                                  <a:latin typeface="Cambria Math" panose="02040503050406030204" pitchFamily="18" charset="0"/>
                                  <a:cs typeface="DejaVu Math TeX Gyre" panose="02000503000000000000" charset="0"/>
                                </a:rPr>
                                <m:t>2</m:t>
                              </m:r>
                              <m:r>
                                <a:rPr lang="en-US" altLang="zh-CN" i="1">
                                  <a:latin typeface="Cambria Math" panose="02040503050406030204" pitchFamily="18" charset="0"/>
                                  <a:cs typeface="DejaVu Math TeX Gyre" panose="02000503000000000000" charset="0"/>
                                </a:rPr>
                                <m:t>.</m:t>
                              </m:r>
                              <m:r>
                                <a:rPr lang="en-US" altLang="zh-CN" i="1">
                                  <a:latin typeface="Cambria Math" panose="02040503050406030204" pitchFamily="18" charset="0"/>
                                  <a:cs typeface="DejaVu Math TeX Gyre" panose="02000503000000000000" charset="0"/>
                                </a:rPr>
                                <m:t>0</m:t>
                              </m:r>
                              <m:r>
                                <a:rPr lang="en-US" altLang="zh-CN" i="1">
                                  <a:latin typeface="Cambria Math" panose="02040503050406030204" pitchFamily="18" charset="0"/>
                                  <a:cs typeface="DejaVu Math TeX Gyre" panose="02000503000000000000" charset="0"/>
                                </a:rPr>
                                <m:t>  </m:t>
                              </m:r>
                              <m:r>
                                <a:rPr lang="en-US" altLang="zh-CN" i="1">
                                  <a:latin typeface="Cambria Math" panose="02040503050406030204" pitchFamily="18" charset="0"/>
                                  <a:cs typeface="DejaVu Math TeX Gyre" panose="02000503000000000000" charset="0"/>
                                </a:rPr>
                                <m:t>对于</m:t>
                              </m:r>
                              <m:r>
                                <a:rPr lang="en-US" altLang="zh-CN" i="1">
                                  <a:latin typeface="Cambria Math" panose="02040503050406030204" pitchFamily="18" charset="0"/>
                                  <a:cs typeface="DejaVu Math TeX Gyre" panose="02000503000000000000" charset="0"/>
                                </a:rPr>
                                <m:t>𝑀𝐴𝐶</m:t>
                              </m:r>
                              <m:r>
                                <a:rPr lang="en-US" altLang="zh-CN" i="1">
                                  <a:latin typeface="Cambria Math" panose="02040503050406030204" pitchFamily="18" charset="0"/>
                                  <a:cs typeface="DejaVu Math TeX Gyre" panose="02000503000000000000" charset="0"/>
                                </a:rPr>
                                <m:t>来说</m:t>
                              </m:r>
                            </m:e>
                            <m:e>
                              <m:r>
                                <a:rPr lang="en-US" altLang="zh-CN" i="1">
                                  <a:latin typeface="Cambria Math" panose="02040503050406030204" pitchFamily="18" charset="0"/>
                                  <a:cs typeface="DejaVu Math TeX Gyre" panose="02000503000000000000" charset="0"/>
                                </a:rPr>
                                <m:t>0</m:t>
                              </m:r>
                              <m:r>
                                <a:rPr lang="en-US" altLang="zh-CN" i="1">
                                  <a:latin typeface="Cambria Math" panose="02040503050406030204" pitchFamily="18" charset="0"/>
                                  <a:cs typeface="DejaVu Math TeX Gyre" panose="02000503000000000000" charset="0"/>
                                </a:rPr>
                                <m:t>.</m:t>
                              </m:r>
                              <m:r>
                                <a:rPr lang="en-US" altLang="zh-CN" i="1">
                                  <a:latin typeface="Cambria Math" panose="02040503050406030204" pitchFamily="18" charset="0"/>
                                  <a:cs typeface="DejaVu Math TeX Gyre" panose="02000503000000000000" charset="0"/>
                                </a:rPr>
                                <m:t>9</m:t>
                              </m:r>
                              <m:r>
                                <a:rPr lang="en-US" altLang="zh-CN" i="1">
                                  <a:latin typeface="Cambria Math" panose="02040503050406030204" pitchFamily="18" charset="0"/>
                                  <a:cs typeface="DejaVu Math TeX Gyre" panose="02000503000000000000" charset="0"/>
                                </a:rPr>
                                <m:t>  </m:t>
                              </m:r>
                              <m:r>
                                <a:rPr lang="en-US" altLang="zh-CN" i="1">
                                  <a:latin typeface="Cambria Math" panose="02040503050406030204" pitchFamily="18" charset="0"/>
                                  <a:cs typeface="DejaVu Math TeX Gyre" panose="02000503000000000000" charset="0"/>
                                </a:rPr>
                                <m:t>对于</m:t>
                              </m:r>
                              <m:r>
                                <a:rPr lang="en-US" altLang="zh-CN" i="1">
                                  <a:latin typeface="Cambria Math" panose="02040503050406030204" pitchFamily="18" charset="0"/>
                                  <a:cs typeface="DejaVu Math TeX Gyre" panose="02000503000000000000" charset="0"/>
                                </a:rPr>
                                <m:t>𝐴𝐶</m:t>
                              </m:r>
                              <m:r>
                                <a:rPr lang="en-US" altLang="zh-CN" i="1">
                                  <a:latin typeface="Cambria Math" panose="02040503050406030204" pitchFamily="18" charset="0"/>
                                  <a:cs typeface="DejaVu Math TeX Gyre" panose="02000503000000000000" charset="0"/>
                                </a:rPr>
                                <m:t>来说</m:t>
                              </m:r>
                              <m:r>
                                <a:rPr lang="en-US" altLang="zh-CN" i="1">
                                  <a:latin typeface="Cambria Math" panose="02040503050406030204" pitchFamily="18" charset="0"/>
                                  <a:cs typeface="DejaVu Math TeX Gyre" panose="02000503000000000000" charset="0"/>
                                </a:rPr>
                                <m:t>    </m:t>
                              </m:r>
                            </m:e>
                          </m:eqArr>
                        </m:e>
                      </m:d>
                    </m:oMath>
                  </m:oMathPara>
                </a14:m>
                <a:endParaRPr lang="zh-CN" altLang="en-US"/>
              </a:p>
            </p:txBody>
          </p:sp>
        </mc:Choice>
        <mc:Fallback>
          <p:sp>
            <p:nvSpPr>
              <p:cNvPr id="11" name="文本框 10"/>
              <p:cNvSpPr txBox="1">
                <a:spLocks noRot="1" noChangeAspect="1" noMove="1" noResize="1" noEditPoints="1" noAdjustHandles="1" noChangeArrowheads="1" noChangeShapeType="1" noTextEdit="1"/>
              </p:cNvSpPr>
              <p:nvPr/>
            </p:nvSpPr>
            <p:spPr>
              <a:xfrm>
                <a:off x="3498152" y="3808984"/>
                <a:ext cx="3552825" cy="621030"/>
              </a:xfrm>
              <a:prstGeom prst="rect">
                <a:avLst/>
              </a:prstGeom>
              <a:blipFill rotWithShape="1">
                <a:blip r:embed="rId3"/>
                <a:stretch>
                  <a:fillRect l="-16" t="-41" r="16" b="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p:cNvSpPr txBox="1"/>
              <p:nvPr/>
            </p:nvSpPr>
            <p:spPr>
              <a:xfrm>
                <a:off x="1170940" y="4568190"/>
                <a:ext cx="9363710" cy="755015"/>
              </a:xfrm>
              <a:prstGeom prst="rect">
                <a:avLst/>
              </a:prstGeom>
              <a:noFill/>
            </p:spPr>
            <p:txBody>
              <a:bodyPr wrap="square" rtlCol="0">
                <a:spAutoFit/>
              </a:bodyPr>
              <a:lstStyle/>
              <a:p>
                <a:pPr algn="l">
                  <a:buClrTx/>
                  <a:buSzTx/>
                  <a:buFontTx/>
                </a:pPr>
                <a:r>
                  <a:rPr lang="zh-CN" altLang="en-US" sz="2000">
                    <a:ea typeface="宋体" panose="02010600030101010101" pitchFamily="2" charset="-122"/>
                  </a:rPr>
                  <a:t>其中 fr 为发放率，是 SNN 网络特有的（因为 ANN 网络不会只输出0和1）。由于 </a:t>
                </a:r>
                <a14:m>
                  <m:oMath xmlns:m="http://schemas.openxmlformats.org/officeDocument/2006/math">
                    <m:r>
                      <a:rPr lang="zh-CN" altLang="en-US" sz="2000">
                        <a:latin typeface="Cambria Math" panose="02040503050406030204" pitchFamily="18" charset="0"/>
                        <a:ea typeface="宋体" panose="02010600030101010101" pitchFamily="2" charset="-122"/>
                      </a:rPr>
                      <m:t>𝑓𝑟</m:t>
                    </m:r>
                  </m:oMath>
                </a14:m>
                <a:r>
                  <a:rPr lang="zh-CN" altLang="en-US" sz="2000">
                    <a:ea typeface="宋体" panose="02010600030101010101" pitchFamily="2" charset="-122"/>
                  </a:rPr>
                  <a:t> &lt; 1 和</a:t>
                </a:r>
                <a14:m>
                  <m:oMath xmlns:m="http://schemas.openxmlformats.org/officeDocument/2006/math">
                    <m:sSub>
                      <m:sSubPr>
                        <m:ctrlPr>
                          <a:rPr lang="zh-CN" altLang="en-US" sz="2000" i="1">
                            <a:latin typeface="Cambria Math" panose="02040503050406030204" pitchFamily="18" charset="0"/>
                            <a:ea typeface="宋体" panose="02010600030101010101" pitchFamily="2" charset="-122"/>
                          </a:rPr>
                        </m:ctrlPr>
                      </m:sSubPr>
                      <m:e>
                        <m:r>
                          <a:rPr lang="zh-CN" altLang="en-US" sz="2000">
                            <a:latin typeface="Cambria Math" panose="02040503050406030204" pitchFamily="18" charset="0"/>
                            <a:ea typeface="宋体" panose="02010600030101010101" pitchFamily="2" charset="-122"/>
                          </a:rPr>
                          <m:t>𝐾</m:t>
                        </m:r>
                      </m:e>
                      <m:sub>
                        <m:r>
                          <a:rPr lang="zh-CN" altLang="en-US" sz="2000">
                            <a:latin typeface="Cambria Math" panose="02040503050406030204" pitchFamily="18" charset="0"/>
                            <a:ea typeface="宋体" panose="02010600030101010101" pitchFamily="2" charset="-122"/>
                          </a:rPr>
                          <m:t>𝑓𝑙𝑜𝑝𝑠</m:t>
                        </m:r>
                      </m:sub>
                    </m:sSub>
                  </m:oMath>
                </a14:m>
                <a:r>
                  <a:rPr lang="zh-CN" altLang="en-US" sz="2000">
                    <a:ea typeface="宋体" panose="02010600030101010101" pitchFamily="2" charset="-122"/>
                  </a:rPr>
                  <a:t> 小的缘故，SNN 网络比 ANN 网络更加节能。</a:t>
                </a:r>
                <a:endParaRPr lang="zh-CN" altLang="en-US" sz="2000">
                  <a:ea typeface="宋体" panose="02010600030101010101" pitchFamily="2" charset="-122"/>
                </a:endParaRPr>
              </a:p>
            </p:txBody>
          </p:sp>
        </mc:Choice>
        <mc:Fallback>
          <p:sp>
            <p:nvSpPr>
              <p:cNvPr id="12" name="文本框 11"/>
              <p:cNvSpPr txBox="1">
                <a:spLocks noRot="1" noChangeAspect="1" noMove="1" noResize="1" noEditPoints="1" noAdjustHandles="1" noChangeArrowheads="1" noChangeShapeType="1" noTextEdit="1"/>
              </p:cNvSpPr>
              <p:nvPr/>
            </p:nvSpPr>
            <p:spPr>
              <a:xfrm>
                <a:off x="1170940" y="4568190"/>
                <a:ext cx="9363710" cy="755015"/>
              </a:xfrm>
              <a:prstGeom prst="rect">
                <a:avLst/>
              </a:prstGeom>
              <a:blipFill rotWithShape="1">
                <a:blip r:embed="rId4"/>
                <a:stretch>
                  <a:fillRect/>
                </a:stretch>
              </a:blipFill>
            </p:spPr>
            <p:txBody>
              <a:bodyPr/>
              <a:lstStyle/>
              <a:p>
                <a:r>
                  <a:rPr lang="zh-CN" altLang="en-US">
                    <a:noFill/>
                  </a:rPr>
                  <a:t> </a:t>
                </a:r>
              </a:p>
            </p:txBody>
          </p:sp>
        </mc:Fallback>
      </mc:AlternateContent>
      <p:sp>
        <p:nvSpPr>
          <p:cNvPr id="13" name="文本框 12"/>
          <p:cNvSpPr txBox="1"/>
          <p:nvPr/>
        </p:nvSpPr>
        <p:spPr>
          <a:xfrm>
            <a:off x="1170940" y="5366385"/>
            <a:ext cx="10026015" cy="706755"/>
          </a:xfrm>
          <a:prstGeom prst="rect">
            <a:avLst/>
          </a:prstGeom>
          <a:noFill/>
        </p:spPr>
        <p:txBody>
          <a:bodyPr wrap="square" rtlCol="0">
            <a:spAutoFit/>
          </a:bodyPr>
          <a:lstStyle/>
          <a:p>
            <a:r>
              <a:rPr lang="zh-CN" altLang="en-US" sz="2000">
                <a:ea typeface="宋体" panose="02010600030101010101" pitchFamily="2" charset="-122"/>
              </a:rPr>
              <a:t>在经过 SNN 替换后，模型推理所需能量大大减少，但由于计算较为复杂（需要手动计算上面的求和），具体数值并没有计算出来并与 ANN 对比，在报告中会有详细数值对比！</a:t>
            </a:r>
            <a:endParaRPr lang="zh-CN" altLang="en-US">
              <a:ea typeface="宋体" panose="0201060003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SNN </a:t>
            </a:r>
            <a:r>
              <a:rPr lang="zh-CN" altLang="en-US" dirty="0">
                <a:ea typeface="宋体" panose="02010600030101010101" pitchFamily="2" charset="-122"/>
              </a:rPr>
              <a:t>基础部分</a:t>
            </a:r>
            <a:endParaRPr lang="zh-CN" altLang="en-US" dirty="0">
              <a:ea typeface="宋体" panose="02010600030101010101" pitchFamily="2" charset="-122"/>
            </a:endParaRPr>
          </a:p>
        </p:txBody>
      </p:sp>
      <p:sp>
        <p:nvSpPr>
          <p:cNvPr id="5" name="文本占位符 4"/>
          <p:cNvSpPr>
            <a:spLocks noGrp="1"/>
          </p:cNvSpPr>
          <p:nvPr>
            <p:ph type="body" sz="quarter" idx="11"/>
          </p:nvPr>
        </p:nvSpPr>
        <p:spPr/>
        <p:txBody>
          <a:bodyPr/>
          <a:lstStyle/>
          <a:p>
            <a:r>
              <a:rPr lang="zh-CN" altLang="en-US" sz="1800" dirty="0"/>
              <a:t>跑通SNN+MNIST，解释现有代码的原理，调整网络层及参数，观察效果。</a:t>
            </a:r>
            <a:endParaRPr lang="zh-CN" altLang="en-US" sz="1800" dirty="0"/>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01</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图片占位符 16"/>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l="6729" r="6729"/>
          <a:stretch>
            <a:fillRect/>
          </a:stretch>
        </p:blipFill>
        <p:spPr/>
      </p:pic>
      <p:sp>
        <p:nvSpPr>
          <p:cNvPr id="2" name="文本框 1"/>
          <p:cNvSpPr txBox="1"/>
          <p:nvPr/>
        </p:nvSpPr>
        <p:spPr>
          <a:xfrm>
            <a:off x="69850" y="6489700"/>
            <a:ext cx="1122680" cy="368300"/>
          </a:xfrm>
          <a:prstGeom prst="rect">
            <a:avLst/>
          </a:prstGeom>
          <a:noFill/>
        </p:spPr>
        <p:txBody>
          <a:bodyPr wrap="none" rtlCol="0" anchor="t">
            <a:spAutoFit/>
          </a:bodyPr>
          <a:lstStyle/>
          <a:p>
            <a:r>
              <a:rPr lang="zh-CN" altLang="en-US">
                <a:sym typeface="+mn-ea"/>
              </a:rPr>
              <a:t>组号：</a:t>
            </a:r>
            <a:r>
              <a:rPr lang="en-US" altLang="zh-CN">
                <a:sym typeface="+mn-ea"/>
              </a:rPr>
              <a:t>21</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ea typeface="宋体" panose="02010600030101010101" pitchFamily="2" charset="-122"/>
              </a:rPr>
              <a:t>实验结果</a:t>
            </a:r>
            <a:endParaRPr lang="zh-CN" altLang="en-US" dirty="0">
              <a:ea typeface="宋体" panose="02010600030101010101" pitchFamily="2" charset="-122"/>
            </a:endParaRPr>
          </a:p>
        </p:txBody>
      </p:sp>
      <p:sp>
        <p:nvSpPr>
          <p:cNvPr id="6" name="文本占位符 5"/>
          <p:cNvSpPr>
            <a:spLocks noGrp="1"/>
          </p:cNvSpPr>
          <p:nvPr>
            <p:ph type="body" sz="quarter" idx="12"/>
          </p:nvPr>
        </p:nvSpPr>
        <p:spPr/>
        <p:txBody>
          <a:bodyPr/>
          <a:lstStyle/>
          <a:p>
            <a:r>
              <a:rPr lang="zh-CN" altLang="en-US"/>
              <a:t>组号：</a:t>
            </a:r>
            <a:r>
              <a:rPr lang="en-US" altLang="zh-CN"/>
              <a:t>21</a:t>
            </a:r>
            <a:endParaRPr lang="en-US" altLang="zh-CN"/>
          </a:p>
        </p:txBody>
      </p:sp>
      <p:sp>
        <p:nvSpPr>
          <p:cNvPr id="7" name="文本占位符 6"/>
          <p:cNvSpPr>
            <a:spLocks noGrp="1"/>
          </p:cNvSpPr>
          <p:nvPr>
            <p:ph type="body" sz="quarter" idx="13"/>
          </p:nvPr>
        </p:nvSpPr>
        <p:spPr/>
        <p:txBody>
          <a:bodyPr/>
          <a:lstStyle/>
          <a:p>
            <a:endParaRPr lang="zh-CN" altLang="en-US"/>
          </a:p>
        </p:txBody>
      </p:sp>
      <p:graphicFrame>
        <p:nvGraphicFramePr>
          <p:cNvPr id="4" name="表格 3"/>
          <p:cNvGraphicFramePr/>
          <p:nvPr/>
        </p:nvGraphicFramePr>
        <p:xfrm>
          <a:off x="538480" y="1258570"/>
          <a:ext cx="10264803" cy="3902710"/>
        </p:xfrm>
        <a:graphic>
          <a:graphicData uri="http://schemas.openxmlformats.org/drawingml/2006/table">
            <a:tbl>
              <a:tblPr firstRow="1" bandRow="1">
                <a:tableStyleId>{5C22544A-7EE6-4342-B048-85BDC9FD1C3A}</a:tableStyleId>
              </a:tblPr>
              <a:tblGrid>
                <a:gridCol w="1331249"/>
                <a:gridCol w="642368"/>
                <a:gridCol w="621760"/>
                <a:gridCol w="1103389"/>
                <a:gridCol w="889069"/>
                <a:gridCol w="820771"/>
                <a:gridCol w="1221105"/>
                <a:gridCol w="780415"/>
                <a:gridCol w="920750"/>
                <a:gridCol w="795655"/>
                <a:gridCol w="1138272"/>
              </a:tblGrid>
              <a:tr h="427990">
                <a:tc>
                  <a:txBody>
                    <a:bodyPr/>
                    <a:lstStyle/>
                    <a:p>
                      <a:pPr>
                        <a:buNone/>
                      </a:pPr>
                      <a:r>
                        <a:rPr lang="zh-CN" altLang="en-US"/>
                        <a:t>架构</a:t>
                      </a:r>
                      <a:endParaRPr lang="zh-CN" altLang="en-US"/>
                    </a:p>
                  </a:txBody>
                  <a:tcPr/>
                </a:tc>
                <a:tc>
                  <a:txBody>
                    <a:bodyPr/>
                    <a:lstStyle/>
                    <a:p>
                      <a:pPr>
                        <a:buNone/>
                      </a:pPr>
                      <a:r>
                        <a:rPr lang="en-US" altLang="zh-CN"/>
                        <a:t>T</a:t>
                      </a:r>
                      <a:endParaRPr lang="en-US" altLang="zh-CN"/>
                    </a:p>
                  </a:txBody>
                  <a:tcPr/>
                </a:tc>
                <a:tc>
                  <a:txBody>
                    <a:bodyPr/>
                    <a:lstStyle/>
                    <a:p>
                      <a:pPr>
                        <a:buNone/>
                      </a:pPr>
                      <a:r>
                        <a:rPr lang="en-US" altLang="zh-CN"/>
                        <a:t>D</a:t>
                      </a:r>
                      <a:endParaRPr lang="en-US" altLang="zh-CN"/>
                    </a:p>
                  </a:txBody>
                  <a:tcPr/>
                </a:tc>
                <a:tc>
                  <a:txBody>
                    <a:bodyPr/>
                    <a:lstStyle/>
                    <a:p>
                      <a:pPr>
                        <a:buNone/>
                      </a:pPr>
                      <a:r>
                        <a:rPr lang="en-US" altLang="zh-CN"/>
                        <a:t>abs_rel</a:t>
                      </a:r>
                      <a:endParaRPr lang="en-US" altLang="zh-CN"/>
                    </a:p>
                  </a:txBody>
                  <a:tcPr/>
                </a:tc>
                <a:tc>
                  <a:txBody>
                    <a:bodyPr/>
                    <a:lstStyle/>
                    <a:p>
                      <a:pPr>
                        <a:buNone/>
                      </a:pPr>
                      <a:r>
                        <a:rPr lang="en-US" altLang="zh-CN"/>
                        <a:t>sq_rel</a:t>
                      </a:r>
                      <a:endParaRPr lang="en-US" altLang="zh-CN"/>
                    </a:p>
                  </a:txBody>
                  <a:tcPr/>
                </a:tc>
                <a:tc>
                  <a:txBody>
                    <a:bodyPr/>
                    <a:lstStyle/>
                    <a:p>
                      <a:pPr>
                        <a:buNone/>
                      </a:pPr>
                      <a:r>
                        <a:rPr lang="en-US" altLang="zh-CN" sz="1800">
                          <a:sym typeface="+mn-ea"/>
                        </a:rPr>
                        <a:t>rmse</a:t>
                      </a:r>
                      <a:endParaRPr lang="zh-CN" altLang="en-US"/>
                    </a:p>
                  </a:txBody>
                  <a:tcPr/>
                </a:tc>
                <a:tc>
                  <a:txBody>
                    <a:bodyPr/>
                    <a:lstStyle/>
                    <a:p>
                      <a:pPr>
                        <a:buNone/>
                      </a:pPr>
                      <a:r>
                        <a:rPr lang="en-US" altLang="zh-CN"/>
                        <a:t>rmse_log</a:t>
                      </a:r>
                      <a:endParaRPr lang="en-US" altLang="zh-CN"/>
                    </a:p>
                  </a:txBody>
                  <a:tcPr/>
                </a:tc>
                <a:tc>
                  <a:txBody>
                    <a:bodyPr/>
                    <a:lstStyle/>
                    <a:p>
                      <a:pPr>
                        <a:buNone/>
                      </a:pPr>
                      <a:r>
                        <a:rPr lang="en-US" altLang="zh-CN"/>
                        <a:t>a1</a:t>
                      </a:r>
                      <a:endParaRPr lang="en-US" altLang="zh-CN"/>
                    </a:p>
                  </a:txBody>
                  <a:tcPr/>
                </a:tc>
                <a:tc>
                  <a:txBody>
                    <a:bodyPr/>
                    <a:lstStyle/>
                    <a:p>
                      <a:pPr>
                        <a:buNone/>
                      </a:pPr>
                      <a:r>
                        <a:rPr lang="en-US" altLang="zh-CN"/>
                        <a:t>a2</a:t>
                      </a:r>
                      <a:endParaRPr lang="en-US" altLang="zh-CN"/>
                    </a:p>
                  </a:txBody>
                  <a:tcPr/>
                </a:tc>
                <a:tc>
                  <a:txBody>
                    <a:bodyPr/>
                    <a:lstStyle/>
                    <a:p>
                      <a:pPr>
                        <a:buNone/>
                      </a:pPr>
                      <a:r>
                        <a:rPr lang="en-US" altLang="zh-CN"/>
                        <a:t>a3</a:t>
                      </a:r>
                      <a:endParaRPr lang="en-US" altLang="zh-CN"/>
                    </a:p>
                  </a:txBody>
                  <a:tcPr/>
                </a:tc>
                <a:tc>
                  <a:txBody>
                    <a:bodyPr/>
                    <a:lstStyle/>
                    <a:p>
                      <a:pPr>
                        <a:buNone/>
                      </a:pPr>
                      <a:r>
                        <a:rPr lang="zh-CN" altLang="en-US">
                          <a:ea typeface="宋体" panose="02010600030101010101" pitchFamily="2" charset="-122"/>
                        </a:rPr>
                        <a:t>训练时长</a:t>
                      </a:r>
                      <a:endParaRPr lang="zh-CN" altLang="en-US">
                        <a:ea typeface="宋体" panose="02010600030101010101" pitchFamily="2" charset="-122"/>
                      </a:endParaRPr>
                    </a:p>
                  </a:txBody>
                  <a:tcPr/>
                </a:tc>
              </a:tr>
              <a:tr h="427990">
                <a:tc>
                  <a:txBody>
                    <a:bodyPr/>
                    <a:lstStyle/>
                    <a:p>
                      <a:pPr>
                        <a:buNone/>
                      </a:pPr>
                      <a:r>
                        <a:rPr lang="en-US" altLang="zh-CN"/>
                        <a:t>Resnet w/o pretrained</a:t>
                      </a:r>
                      <a:endParaRPr lang="en-US" altLang="zh-CN"/>
                    </a:p>
                  </a:txBody>
                  <a:tcPr/>
                </a:tc>
                <a:tc>
                  <a:txBody>
                    <a:bodyPr/>
                    <a:lstStyle/>
                    <a:p>
                      <a:pPr>
                        <a:buNone/>
                      </a:pPr>
                      <a:r>
                        <a:rPr lang="zh-CN" altLang="en-US">
                          <a:ea typeface="宋体" panose="02010600030101010101" pitchFamily="2" charset="-122"/>
                        </a:rPr>
                        <a:t>无</a:t>
                      </a:r>
                      <a:endParaRPr lang="zh-CN" altLang="en-US">
                        <a:ea typeface="宋体" panose="02010600030101010101" pitchFamily="2" charset="-122"/>
                      </a:endParaRPr>
                    </a:p>
                  </a:txBody>
                  <a:tcPr/>
                </a:tc>
                <a:tc>
                  <a:txBody>
                    <a:bodyPr/>
                    <a:lstStyle/>
                    <a:p>
                      <a:pPr>
                        <a:buNone/>
                      </a:pPr>
                      <a:r>
                        <a:rPr lang="zh-CN" altLang="en-US"/>
                        <a:t>无</a:t>
                      </a:r>
                      <a:endParaRPr lang="zh-CN" altLang="en-US"/>
                    </a:p>
                  </a:txBody>
                  <a:tcPr/>
                </a:tc>
                <a:tc>
                  <a:txBody>
                    <a:bodyPr/>
                    <a:lstStyle/>
                    <a:p>
                      <a:pPr>
                        <a:buNone/>
                      </a:pPr>
                      <a:r>
                        <a:rPr lang="en-US" altLang="zh-CN"/>
                        <a:t>0.134</a:t>
                      </a:r>
                      <a:endParaRPr lang="en-US" altLang="zh-CN"/>
                    </a:p>
                  </a:txBody>
                  <a:tcPr/>
                </a:tc>
                <a:tc>
                  <a:txBody>
                    <a:bodyPr/>
                    <a:lstStyle/>
                    <a:p>
                      <a:pPr>
                        <a:buNone/>
                      </a:pPr>
                      <a:r>
                        <a:rPr lang="en-US" altLang="zh-CN"/>
                        <a:t>1.044</a:t>
                      </a:r>
                      <a:endParaRPr lang="en-US" altLang="zh-CN"/>
                    </a:p>
                  </a:txBody>
                  <a:tcPr/>
                </a:tc>
                <a:tc>
                  <a:txBody>
                    <a:bodyPr/>
                    <a:lstStyle/>
                    <a:p>
                      <a:pPr>
                        <a:buNone/>
                      </a:pPr>
                      <a:r>
                        <a:rPr lang="en-US" altLang="zh-CN"/>
                        <a:t>5.242</a:t>
                      </a:r>
                      <a:endParaRPr lang="en-US" altLang="zh-CN"/>
                    </a:p>
                  </a:txBody>
                  <a:tcPr/>
                </a:tc>
                <a:tc>
                  <a:txBody>
                    <a:bodyPr/>
                    <a:lstStyle/>
                    <a:p>
                      <a:pPr>
                        <a:buNone/>
                      </a:pPr>
                      <a:r>
                        <a:rPr lang="en-US" altLang="zh-CN"/>
                        <a:t>0.210</a:t>
                      </a:r>
                      <a:endParaRPr lang="en-US" altLang="zh-CN"/>
                    </a:p>
                  </a:txBody>
                  <a:tcPr/>
                </a:tc>
                <a:tc>
                  <a:txBody>
                    <a:bodyPr/>
                    <a:lstStyle/>
                    <a:p>
                      <a:pPr>
                        <a:buNone/>
                      </a:pPr>
                      <a:r>
                        <a:rPr lang="en-US" altLang="zh-CN"/>
                        <a:t>0.842</a:t>
                      </a:r>
                      <a:endParaRPr lang="en-US" altLang="zh-CN"/>
                    </a:p>
                  </a:txBody>
                  <a:tcPr/>
                </a:tc>
                <a:tc>
                  <a:txBody>
                    <a:bodyPr/>
                    <a:lstStyle/>
                    <a:p>
                      <a:pPr>
                        <a:buNone/>
                      </a:pPr>
                      <a:r>
                        <a:rPr lang="en-US" altLang="zh-CN"/>
                        <a:t>0.947</a:t>
                      </a:r>
                      <a:endParaRPr lang="en-US" altLang="zh-CN"/>
                    </a:p>
                  </a:txBody>
                  <a:tcPr/>
                </a:tc>
                <a:tc>
                  <a:txBody>
                    <a:bodyPr/>
                    <a:lstStyle/>
                    <a:p>
                      <a:pPr>
                        <a:buNone/>
                      </a:pPr>
                      <a:r>
                        <a:rPr lang="en-US" altLang="zh-CN"/>
                        <a:t>0.977</a:t>
                      </a:r>
                      <a:endParaRPr lang="en-US" altLang="zh-CN"/>
                    </a:p>
                  </a:txBody>
                  <a:tcPr/>
                </a:tc>
                <a:tc>
                  <a:txBody>
                    <a:bodyPr/>
                    <a:lstStyle/>
                    <a:p>
                      <a:pPr>
                        <a:buNone/>
                      </a:pPr>
                      <a:r>
                        <a:rPr lang="en-US" altLang="zh-CN"/>
                        <a:t>9h</a:t>
                      </a:r>
                      <a:endParaRPr lang="en-US" altLang="zh-CN"/>
                    </a:p>
                  </a:txBody>
                  <a:tcPr/>
                </a:tc>
              </a:tr>
              <a:tr h="427990">
                <a:tc>
                  <a:txBody>
                    <a:bodyPr/>
                    <a:lstStyle/>
                    <a:p>
                      <a:pPr>
                        <a:buNone/>
                      </a:pPr>
                      <a:r>
                        <a:rPr lang="en-US" altLang="zh-CN" sz="1800">
                          <a:sym typeface="+mn-ea"/>
                        </a:rPr>
                        <a:t>SnnResnet</a:t>
                      </a:r>
                      <a:endParaRPr lang="en-US" altLang="zh-CN" sz="1800"/>
                    </a:p>
                    <a:p>
                      <a:pPr>
                        <a:buNone/>
                      </a:pPr>
                      <a:r>
                        <a:rPr lang="en-US" altLang="zh-CN"/>
                        <a:t>pretrained</a:t>
                      </a:r>
                      <a:endParaRPr lang="en-US" altLang="zh-CN"/>
                    </a:p>
                  </a:txBody>
                  <a:tcPr/>
                </a:tc>
                <a:tc>
                  <a:txBody>
                    <a:bodyPr/>
                    <a:lstStyle/>
                    <a:p>
                      <a:pPr>
                        <a:buNone/>
                      </a:pPr>
                      <a:r>
                        <a:rPr lang="en-US" altLang="zh-CN"/>
                        <a:t>20</a:t>
                      </a:r>
                      <a:endParaRPr lang="en-US" altLang="zh-CN"/>
                    </a:p>
                  </a:txBody>
                  <a:tcPr/>
                </a:tc>
                <a:tc>
                  <a:txBody>
                    <a:bodyPr/>
                    <a:lstStyle/>
                    <a:p>
                      <a:pPr>
                        <a:buNone/>
                      </a:pPr>
                      <a:r>
                        <a:rPr lang="zh-CN" altLang="en-US"/>
                        <a:t>无</a:t>
                      </a:r>
                      <a:endParaRPr lang="zh-CN" altLang="en-US"/>
                    </a:p>
                  </a:txBody>
                  <a:tcPr/>
                </a:tc>
                <a:tc>
                  <a:txBody>
                    <a:bodyPr/>
                    <a:lstStyle/>
                    <a:p>
                      <a:pPr>
                        <a:buNone/>
                      </a:pPr>
                      <a:r>
                        <a:rPr lang="en-US" altLang="zh-CN"/>
                        <a:t>0.134</a:t>
                      </a:r>
                      <a:endParaRPr lang="en-US" altLang="zh-CN"/>
                    </a:p>
                  </a:txBody>
                  <a:tcPr/>
                </a:tc>
                <a:tc>
                  <a:txBody>
                    <a:bodyPr/>
                    <a:lstStyle/>
                    <a:p>
                      <a:pPr>
                        <a:buNone/>
                      </a:pPr>
                      <a:r>
                        <a:rPr lang="en-US" altLang="zh-CN"/>
                        <a:t>1.038</a:t>
                      </a:r>
                      <a:endParaRPr lang="en-US" altLang="zh-CN"/>
                    </a:p>
                  </a:txBody>
                  <a:tcPr/>
                </a:tc>
                <a:tc>
                  <a:txBody>
                    <a:bodyPr/>
                    <a:lstStyle/>
                    <a:p>
                      <a:pPr>
                        <a:buNone/>
                      </a:pPr>
                      <a:r>
                        <a:rPr lang="en-US" altLang="zh-CN"/>
                        <a:t>5.187</a:t>
                      </a:r>
                      <a:endParaRPr lang="en-US" altLang="zh-CN"/>
                    </a:p>
                  </a:txBody>
                  <a:tcPr/>
                </a:tc>
                <a:tc>
                  <a:txBody>
                    <a:bodyPr/>
                    <a:lstStyle/>
                    <a:p>
                      <a:pPr>
                        <a:buNone/>
                      </a:pPr>
                      <a:r>
                        <a:rPr lang="en-US" altLang="zh-CN"/>
                        <a:t>0.211</a:t>
                      </a:r>
                      <a:endParaRPr lang="en-US" altLang="zh-CN"/>
                    </a:p>
                  </a:txBody>
                  <a:tcPr/>
                </a:tc>
                <a:tc>
                  <a:txBody>
                    <a:bodyPr/>
                    <a:lstStyle/>
                    <a:p>
                      <a:pPr>
                        <a:buNone/>
                      </a:pPr>
                      <a:r>
                        <a:rPr lang="en-US" altLang="zh-CN"/>
                        <a:t>0.837</a:t>
                      </a:r>
                      <a:endParaRPr lang="en-US" altLang="zh-CN"/>
                    </a:p>
                  </a:txBody>
                  <a:tcPr/>
                </a:tc>
                <a:tc>
                  <a:txBody>
                    <a:bodyPr/>
                    <a:lstStyle/>
                    <a:p>
                      <a:pPr>
                        <a:buNone/>
                      </a:pPr>
                      <a:r>
                        <a:rPr lang="en-US" altLang="zh-CN" b="1"/>
                        <a:t>0.948</a:t>
                      </a:r>
                      <a:endParaRPr lang="en-US" altLang="zh-CN" b="1"/>
                    </a:p>
                  </a:txBody>
                  <a:tcPr/>
                </a:tc>
                <a:tc>
                  <a:txBody>
                    <a:bodyPr/>
                    <a:lstStyle/>
                    <a:p>
                      <a:pPr>
                        <a:buNone/>
                      </a:pPr>
                      <a:r>
                        <a:rPr lang="en-US" altLang="zh-CN"/>
                        <a:t>0.977</a:t>
                      </a:r>
                      <a:endParaRPr lang="en-US" altLang="zh-CN"/>
                    </a:p>
                  </a:txBody>
                  <a:tcPr/>
                </a:tc>
                <a:tc>
                  <a:txBody>
                    <a:bodyPr/>
                    <a:lstStyle/>
                    <a:p>
                      <a:pPr>
                        <a:buNone/>
                      </a:pPr>
                      <a:r>
                        <a:rPr lang="en-US" altLang="zh-CN"/>
                        <a:t>73h</a:t>
                      </a:r>
                      <a:endParaRPr lang="en-US" altLang="zh-CN"/>
                    </a:p>
                  </a:txBody>
                  <a:tcPr/>
                </a:tc>
              </a:tr>
              <a:tr h="427990">
                <a:tc>
                  <a:txBody>
                    <a:bodyPr/>
                    <a:lstStyle/>
                    <a:p>
                      <a:pPr>
                        <a:buNone/>
                      </a:pPr>
                      <a:r>
                        <a:rPr lang="en-US" altLang="zh-CN" sz="1800">
                          <a:sym typeface="+mn-ea"/>
                        </a:rPr>
                        <a:t>SnnResnet</a:t>
                      </a:r>
                      <a:endParaRPr lang="en-US" altLang="zh-CN" sz="1800"/>
                    </a:p>
                    <a:p>
                      <a:pPr>
                        <a:buNone/>
                      </a:pPr>
                      <a:r>
                        <a:rPr lang="en-US" altLang="zh-CN" sz="1800">
                          <a:sym typeface="+mn-ea"/>
                        </a:rPr>
                        <a:t>w/o pretrained</a:t>
                      </a:r>
                      <a:endParaRPr lang="en-US" altLang="zh-CN"/>
                    </a:p>
                  </a:txBody>
                  <a:tcPr/>
                </a:tc>
                <a:tc>
                  <a:txBody>
                    <a:bodyPr/>
                    <a:lstStyle/>
                    <a:p>
                      <a:pPr>
                        <a:buNone/>
                      </a:pPr>
                      <a:r>
                        <a:rPr lang="en-US" altLang="zh-CN"/>
                        <a:t>2</a:t>
                      </a:r>
                      <a:endParaRPr lang="en-US" altLang="zh-CN"/>
                    </a:p>
                  </a:txBody>
                  <a:tcPr/>
                </a:tc>
                <a:tc>
                  <a:txBody>
                    <a:bodyPr/>
                    <a:lstStyle/>
                    <a:p>
                      <a:pPr>
                        <a:buNone/>
                      </a:pPr>
                      <a:r>
                        <a:rPr lang="en-US" altLang="zh-CN"/>
                        <a:t>4</a:t>
                      </a:r>
                      <a:endParaRPr lang="en-US" altLang="zh-CN"/>
                    </a:p>
                  </a:txBody>
                  <a:tcPr/>
                </a:tc>
                <a:tc>
                  <a:txBody>
                    <a:bodyPr/>
                    <a:lstStyle/>
                    <a:p>
                      <a:pPr>
                        <a:buNone/>
                      </a:pPr>
                      <a:r>
                        <a:rPr lang="en-US" altLang="zh-CN"/>
                        <a:t>0.142</a:t>
                      </a:r>
                      <a:endParaRPr lang="en-US" altLang="zh-CN"/>
                    </a:p>
                  </a:txBody>
                  <a:tcPr/>
                </a:tc>
                <a:tc>
                  <a:txBody>
                    <a:bodyPr/>
                    <a:lstStyle/>
                    <a:p>
                      <a:pPr>
                        <a:buNone/>
                      </a:pPr>
                      <a:r>
                        <a:rPr lang="en-US" altLang="zh-CN"/>
                        <a:t>1.051</a:t>
                      </a:r>
                      <a:endParaRPr lang="en-US" altLang="zh-CN"/>
                    </a:p>
                  </a:txBody>
                  <a:tcPr/>
                </a:tc>
                <a:tc>
                  <a:txBody>
                    <a:bodyPr/>
                    <a:lstStyle/>
                    <a:p>
                      <a:pPr>
                        <a:buNone/>
                      </a:pPr>
                      <a:r>
                        <a:rPr lang="en-US" altLang="zh-CN"/>
                        <a:t>5.348</a:t>
                      </a:r>
                      <a:endParaRPr lang="en-US" altLang="zh-CN"/>
                    </a:p>
                  </a:txBody>
                  <a:tcPr/>
                </a:tc>
                <a:tc>
                  <a:txBody>
                    <a:bodyPr/>
                    <a:lstStyle/>
                    <a:p>
                      <a:pPr>
                        <a:buNone/>
                      </a:pPr>
                      <a:r>
                        <a:rPr lang="en-US" altLang="zh-CN"/>
                        <a:t>0.212</a:t>
                      </a:r>
                      <a:endParaRPr lang="en-US" altLang="zh-CN"/>
                    </a:p>
                  </a:txBody>
                  <a:tcPr/>
                </a:tc>
                <a:tc>
                  <a:txBody>
                    <a:bodyPr/>
                    <a:lstStyle/>
                    <a:p>
                      <a:pPr>
                        <a:buNone/>
                      </a:pPr>
                      <a:r>
                        <a:rPr lang="en-US" altLang="zh-CN"/>
                        <a:t>0.839</a:t>
                      </a:r>
                      <a:endParaRPr lang="en-US" altLang="zh-CN"/>
                    </a:p>
                  </a:txBody>
                  <a:tcPr/>
                </a:tc>
                <a:tc>
                  <a:txBody>
                    <a:bodyPr/>
                    <a:lstStyle/>
                    <a:p>
                      <a:pPr>
                        <a:buNone/>
                      </a:pPr>
                      <a:r>
                        <a:rPr lang="en-US" altLang="zh-CN" b="1"/>
                        <a:t>0.948</a:t>
                      </a:r>
                      <a:endParaRPr lang="en-US" altLang="zh-CN" b="1"/>
                    </a:p>
                  </a:txBody>
                  <a:tcPr/>
                </a:tc>
                <a:tc>
                  <a:txBody>
                    <a:bodyPr/>
                    <a:lstStyle/>
                    <a:p>
                      <a:pPr>
                        <a:buNone/>
                      </a:pPr>
                      <a:r>
                        <a:rPr lang="en-US" altLang="zh-CN"/>
                        <a:t>0.</a:t>
                      </a:r>
                      <a:r>
                        <a:rPr lang="en-US" altLang="zh-CN">
                          <a:ea typeface="宋体" panose="02010600030101010101" pitchFamily="2" charset="-122"/>
                        </a:rPr>
                        <a:t>977</a:t>
                      </a:r>
                      <a:endParaRPr lang="en-US" altLang="zh-CN">
                        <a:ea typeface="宋体" panose="02010600030101010101" pitchFamily="2" charset="-122"/>
                      </a:endParaRPr>
                    </a:p>
                  </a:txBody>
                  <a:tcPr/>
                </a:tc>
                <a:tc>
                  <a:txBody>
                    <a:bodyPr/>
                    <a:lstStyle/>
                    <a:p>
                      <a:pPr>
                        <a:buNone/>
                      </a:pPr>
                      <a:r>
                        <a:rPr lang="en-US" altLang="zh-CN">
                          <a:ea typeface="宋体" panose="02010600030101010101" pitchFamily="2" charset="-122"/>
                        </a:rPr>
                        <a:t>13h</a:t>
                      </a:r>
                      <a:endParaRPr lang="en-US" altLang="zh-CN">
                        <a:ea typeface="宋体" panose="02010600030101010101" pitchFamily="2" charset="-122"/>
                      </a:endParaRPr>
                    </a:p>
                  </a:txBody>
                  <a:tcPr/>
                </a:tc>
              </a:tr>
              <a:tr h="640080">
                <a:tc>
                  <a:txBody>
                    <a:bodyPr/>
                    <a:lstStyle/>
                    <a:p>
                      <a:pPr>
                        <a:buNone/>
                      </a:pPr>
                      <a:r>
                        <a:rPr lang="en-US" altLang="zh-CN" sz="1800">
                          <a:sym typeface="+mn-ea"/>
                        </a:rPr>
                        <a:t>SnnResnet</a:t>
                      </a:r>
                      <a:endParaRPr lang="en-US" altLang="zh-CN" sz="1800"/>
                    </a:p>
                    <a:p>
                      <a:pPr>
                        <a:buNone/>
                      </a:pPr>
                      <a:r>
                        <a:rPr lang="en-US" altLang="zh-CN"/>
                        <a:t>pretrained</a:t>
                      </a:r>
                      <a:endParaRPr lang="en-US" altLang="zh-CN"/>
                    </a:p>
                  </a:txBody>
                  <a:tcPr/>
                </a:tc>
                <a:tc>
                  <a:txBody>
                    <a:bodyPr/>
                    <a:lstStyle/>
                    <a:p>
                      <a:pPr>
                        <a:buNone/>
                      </a:pPr>
                      <a:r>
                        <a:rPr lang="en-US" altLang="zh-CN"/>
                        <a:t>2</a:t>
                      </a:r>
                      <a:endParaRPr lang="en-US" altLang="zh-CN"/>
                    </a:p>
                  </a:txBody>
                  <a:tcPr/>
                </a:tc>
                <a:tc>
                  <a:txBody>
                    <a:bodyPr/>
                    <a:lstStyle/>
                    <a:p>
                      <a:pPr>
                        <a:buNone/>
                      </a:pPr>
                      <a:r>
                        <a:rPr lang="en-US" altLang="zh-CN"/>
                        <a:t>4</a:t>
                      </a:r>
                      <a:endParaRPr lang="en-US" altLang="zh-CN"/>
                    </a:p>
                  </a:txBody>
                  <a:tcPr/>
                </a:tc>
                <a:tc>
                  <a:txBody>
                    <a:bodyPr/>
                    <a:lstStyle/>
                    <a:p>
                      <a:pPr>
                        <a:buNone/>
                      </a:pPr>
                      <a:r>
                        <a:rPr lang="en-US" altLang="zh-CN"/>
                        <a:t>0.135</a:t>
                      </a:r>
                      <a:endParaRPr lang="en-US" altLang="zh-CN"/>
                    </a:p>
                  </a:txBody>
                  <a:tcPr/>
                </a:tc>
                <a:tc>
                  <a:txBody>
                    <a:bodyPr/>
                    <a:lstStyle/>
                    <a:p>
                      <a:pPr>
                        <a:buNone/>
                      </a:pPr>
                      <a:r>
                        <a:rPr lang="en-US" altLang="zh-CN"/>
                        <a:t>1.040</a:t>
                      </a:r>
                      <a:endParaRPr lang="en-US" altLang="zh-CN"/>
                    </a:p>
                  </a:txBody>
                  <a:tcPr/>
                </a:tc>
                <a:tc>
                  <a:txBody>
                    <a:bodyPr/>
                    <a:lstStyle/>
                    <a:p>
                      <a:pPr>
                        <a:buNone/>
                      </a:pPr>
                      <a:r>
                        <a:rPr lang="en-US" altLang="zh-CN" b="1"/>
                        <a:t>5.183</a:t>
                      </a:r>
                      <a:endParaRPr lang="en-US" altLang="zh-CN" b="1">
                        <a:ea typeface="宋体" panose="02010600030101010101" pitchFamily="2" charset="-122"/>
                      </a:endParaRPr>
                    </a:p>
                  </a:txBody>
                  <a:tcPr/>
                </a:tc>
                <a:tc>
                  <a:txBody>
                    <a:bodyPr/>
                    <a:lstStyle/>
                    <a:p>
                      <a:pPr>
                        <a:buNone/>
                      </a:pPr>
                      <a:r>
                        <a:rPr lang="en-US" altLang="zh-CN"/>
                        <a:t>0.210</a:t>
                      </a:r>
                      <a:endParaRPr lang="en-US" altLang="zh-CN"/>
                    </a:p>
                  </a:txBody>
                  <a:tcPr/>
                </a:tc>
                <a:tc>
                  <a:txBody>
                    <a:bodyPr/>
                    <a:lstStyle/>
                    <a:p>
                      <a:pPr>
                        <a:buNone/>
                      </a:pPr>
                      <a:r>
                        <a:rPr lang="en-US" altLang="zh-CN"/>
                        <a:t>0.838</a:t>
                      </a:r>
                      <a:endParaRPr lang="en-US" altLang="zh-CN"/>
                    </a:p>
                  </a:txBody>
                  <a:tcPr/>
                </a:tc>
                <a:tc>
                  <a:txBody>
                    <a:bodyPr/>
                    <a:lstStyle/>
                    <a:p>
                      <a:pPr>
                        <a:buNone/>
                      </a:pPr>
                      <a:r>
                        <a:rPr lang="en-US" altLang="zh-CN" b="1"/>
                        <a:t>0.948</a:t>
                      </a:r>
                      <a:endParaRPr lang="en-US" altLang="zh-CN" b="1"/>
                    </a:p>
                  </a:txBody>
                  <a:tcPr/>
                </a:tc>
                <a:tc>
                  <a:txBody>
                    <a:bodyPr/>
                    <a:lstStyle/>
                    <a:p>
                      <a:pPr>
                        <a:buNone/>
                      </a:pPr>
                      <a:r>
                        <a:rPr lang="en-US" altLang="zh-CN"/>
                        <a:t>0.977</a:t>
                      </a:r>
                      <a:endParaRPr lang="en-US" altLang="zh-CN"/>
                    </a:p>
                  </a:txBody>
                  <a:tcPr/>
                </a:tc>
                <a:tc>
                  <a:txBody>
                    <a:bodyPr/>
                    <a:lstStyle/>
                    <a:p>
                      <a:pPr>
                        <a:buNone/>
                      </a:pPr>
                      <a:r>
                        <a:rPr lang="en-US" altLang="zh-CN"/>
                        <a:t>13h</a:t>
                      </a:r>
                      <a:endParaRPr lang="en-US" altLang="zh-CN"/>
                    </a:p>
                  </a:txBody>
                  <a:tcPr/>
                </a:tc>
              </a:tr>
              <a:tr h="427990">
                <a:tc>
                  <a:txBody>
                    <a:bodyPr/>
                    <a:lstStyle/>
                    <a:p>
                      <a:pPr>
                        <a:buNone/>
                      </a:pPr>
                      <a:r>
                        <a:rPr lang="en-US" altLang="zh-CN" sz="1800">
                          <a:sym typeface="+mn-ea"/>
                        </a:rPr>
                        <a:t>SnnResnet</a:t>
                      </a:r>
                      <a:endParaRPr lang="en-US" altLang="zh-CN" sz="1800"/>
                    </a:p>
                    <a:p>
                      <a:pPr>
                        <a:buNone/>
                      </a:pPr>
                      <a:r>
                        <a:rPr lang="en-US" altLang="zh-CN" sz="1800">
                          <a:sym typeface="+mn-ea"/>
                        </a:rPr>
                        <a:t>pretrained</a:t>
                      </a:r>
                      <a:endParaRPr lang="en-US" altLang="zh-CN"/>
                    </a:p>
                  </a:txBody>
                  <a:tcPr/>
                </a:tc>
                <a:tc>
                  <a:txBody>
                    <a:bodyPr/>
                    <a:lstStyle/>
                    <a:p>
                      <a:pPr>
                        <a:buNone/>
                      </a:pPr>
                      <a:r>
                        <a:rPr lang="en-US" altLang="zh-CN"/>
                        <a:t>2</a:t>
                      </a:r>
                      <a:endParaRPr lang="en-US" altLang="zh-CN"/>
                    </a:p>
                  </a:txBody>
                  <a:tcPr/>
                </a:tc>
                <a:tc>
                  <a:txBody>
                    <a:bodyPr/>
                    <a:lstStyle/>
                    <a:p>
                      <a:pPr>
                        <a:buNone/>
                      </a:pPr>
                      <a:r>
                        <a:rPr lang="en-US" altLang="zh-CN"/>
                        <a:t>8</a:t>
                      </a:r>
                      <a:endParaRPr lang="en-US" altLang="zh-CN"/>
                    </a:p>
                  </a:txBody>
                  <a:tcPr/>
                </a:tc>
                <a:tc>
                  <a:txBody>
                    <a:bodyPr/>
                    <a:lstStyle/>
                    <a:p>
                      <a:pPr>
                        <a:buNone/>
                      </a:pPr>
                      <a:r>
                        <a:rPr lang="en-US" altLang="zh-CN" b="1"/>
                        <a:t>0.133</a:t>
                      </a:r>
                      <a:endParaRPr lang="en-US" altLang="zh-CN" b="1"/>
                    </a:p>
                  </a:txBody>
                  <a:tcPr/>
                </a:tc>
                <a:tc>
                  <a:txBody>
                    <a:bodyPr/>
                    <a:lstStyle/>
                    <a:p>
                      <a:pPr>
                        <a:buNone/>
                      </a:pPr>
                      <a:r>
                        <a:rPr lang="en-US" altLang="zh-CN" b="1"/>
                        <a:t>1.036</a:t>
                      </a:r>
                      <a:endParaRPr lang="en-US" altLang="zh-CN" b="1"/>
                    </a:p>
                  </a:txBody>
                  <a:tcPr/>
                </a:tc>
                <a:tc>
                  <a:txBody>
                    <a:bodyPr/>
                    <a:lstStyle/>
                    <a:p>
                      <a:pPr>
                        <a:buNone/>
                      </a:pPr>
                      <a:r>
                        <a:rPr lang="en-US" altLang="zh-CN"/>
                        <a:t>5.187</a:t>
                      </a:r>
                      <a:endParaRPr lang="en-US" altLang="zh-CN"/>
                    </a:p>
                  </a:txBody>
                  <a:tcPr/>
                </a:tc>
                <a:tc>
                  <a:txBody>
                    <a:bodyPr/>
                    <a:lstStyle/>
                    <a:p>
                      <a:pPr>
                        <a:buNone/>
                      </a:pPr>
                      <a:r>
                        <a:rPr lang="en-US" altLang="zh-CN" b="1"/>
                        <a:t>0.209</a:t>
                      </a:r>
                      <a:endParaRPr lang="en-US" altLang="zh-CN" b="1"/>
                    </a:p>
                  </a:txBody>
                  <a:tcPr/>
                </a:tc>
                <a:tc>
                  <a:txBody>
                    <a:bodyPr/>
                    <a:lstStyle/>
                    <a:p>
                      <a:pPr>
                        <a:buNone/>
                      </a:pPr>
                      <a:r>
                        <a:rPr lang="en-US" altLang="zh-CN" b="1"/>
                        <a:t>0.844</a:t>
                      </a:r>
                      <a:endParaRPr lang="en-US" altLang="zh-CN" b="1"/>
                    </a:p>
                  </a:txBody>
                  <a:tcPr/>
                </a:tc>
                <a:tc>
                  <a:txBody>
                    <a:bodyPr/>
                    <a:lstStyle/>
                    <a:p>
                      <a:pPr>
                        <a:buNone/>
                      </a:pPr>
                      <a:r>
                        <a:rPr lang="en-US" altLang="zh-CN" b="1"/>
                        <a:t>0.948</a:t>
                      </a:r>
                      <a:endParaRPr lang="en-US" altLang="zh-CN" b="1"/>
                    </a:p>
                  </a:txBody>
                  <a:tcPr/>
                </a:tc>
                <a:tc>
                  <a:txBody>
                    <a:bodyPr/>
                    <a:lstStyle/>
                    <a:p>
                      <a:pPr>
                        <a:buNone/>
                      </a:pPr>
                      <a:r>
                        <a:rPr lang="en-US" altLang="zh-CN" b="1"/>
                        <a:t>0.978</a:t>
                      </a:r>
                      <a:endParaRPr lang="en-US" altLang="zh-CN" b="1"/>
                    </a:p>
                  </a:txBody>
                  <a:tcPr/>
                </a:tc>
                <a:tc>
                  <a:txBody>
                    <a:bodyPr/>
                    <a:lstStyle/>
                    <a:p>
                      <a:pPr>
                        <a:buNone/>
                      </a:pPr>
                      <a:r>
                        <a:rPr lang="en-US" altLang="zh-CN"/>
                        <a:t>13h</a:t>
                      </a:r>
                      <a:endParaRPr lang="en-US" altLang="zh-CN"/>
                    </a:p>
                  </a:txBody>
                  <a:tcPr/>
                </a:tc>
              </a:tr>
            </a:tbl>
          </a:graphicData>
        </a:graphic>
      </p:graphicFrame>
      <p:sp>
        <p:nvSpPr>
          <p:cNvPr id="8" name="文本框 7"/>
          <p:cNvSpPr txBox="1"/>
          <p:nvPr/>
        </p:nvSpPr>
        <p:spPr>
          <a:xfrm>
            <a:off x="617855" y="5646420"/>
            <a:ext cx="8824595" cy="368300"/>
          </a:xfrm>
          <a:prstGeom prst="rect">
            <a:avLst/>
          </a:prstGeom>
          <a:noFill/>
        </p:spPr>
        <p:txBody>
          <a:bodyPr wrap="square" rtlCol="0">
            <a:spAutoFit/>
          </a:bodyPr>
          <a:lstStyle/>
          <a:p>
            <a:r>
              <a:rPr lang="zh-CN" altLang="en-US">
                <a:ea typeface="宋体" panose="02010600030101010101" pitchFamily="2" charset="-122"/>
              </a:rPr>
              <a:t>注：前四个指标越小越好，后三个指标越大越好。</a:t>
            </a:r>
            <a:endParaRPr lang="zh-CN" altLang="en-US">
              <a:ea typeface="宋体" panose="02010600030101010101"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感谢聆听</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基础部分：</a:t>
            </a:r>
            <a:r>
              <a:rPr lang="en-US" altLang="zh-CN" dirty="0"/>
              <a:t>SNN</a:t>
            </a:r>
            <a:endParaRPr lang="zh-CN" altLang="en-US" dirty="0"/>
          </a:p>
        </p:txBody>
      </p:sp>
      <p:sp>
        <p:nvSpPr>
          <p:cNvPr id="3" name="文本占位符 2"/>
          <p:cNvSpPr>
            <a:spLocks noGrp="1"/>
          </p:cNvSpPr>
          <p:nvPr>
            <p:ph type="body" sz="quarter" idx="12"/>
          </p:nvPr>
        </p:nvSpPr>
        <p:spPr>
          <a:xfrm>
            <a:off x="319056" y="6621780"/>
            <a:ext cx="4151344" cy="419100"/>
          </a:xfrm>
        </p:spPr>
        <p:txBody>
          <a:bodyPr/>
          <a:lstStyle/>
          <a:p>
            <a:r>
              <a:rPr lang="zh-CN" altLang="en-US">
                <a:sym typeface="+mn-ea"/>
              </a:rPr>
              <a:t>组号：</a:t>
            </a:r>
            <a:r>
              <a:rPr lang="en-US" altLang="zh-CN">
                <a:sym typeface="+mn-ea"/>
              </a:rPr>
              <a:t>21</a:t>
            </a:r>
            <a:endParaRPr lang="en-US" altLang="zh-CN"/>
          </a:p>
          <a:p>
            <a:endParaRPr lang="zh-CN" altLang="en-US"/>
          </a:p>
        </p:txBody>
      </p:sp>
      <p:sp>
        <p:nvSpPr>
          <p:cNvPr id="4" name="文本占位符 3"/>
          <p:cNvSpPr>
            <a:spLocks noGrp="1"/>
          </p:cNvSpPr>
          <p:nvPr>
            <p:ph type="body" sz="quarter" idx="13"/>
          </p:nvPr>
        </p:nvSpPr>
        <p:spPr/>
        <p:txBody>
          <a:bodyPr/>
          <a:lstStyle/>
          <a:p>
            <a:endParaRPr lang="zh-CN" altLang="en-US"/>
          </a:p>
        </p:txBody>
      </p:sp>
      <p:sp>
        <p:nvSpPr>
          <p:cNvPr id="5" name="文本占位符 4"/>
          <p:cNvSpPr>
            <a:spLocks noGrp="1"/>
          </p:cNvSpPr>
          <p:nvPr>
            <p:ph type="body" sz="quarter" idx="14"/>
          </p:nvPr>
        </p:nvSpPr>
        <p:spPr>
          <a:xfrm>
            <a:off x="319056" y="766710"/>
            <a:ext cx="11460568" cy="4765791"/>
          </a:xfrm>
        </p:spPr>
        <p:txBody>
          <a:bodyPr/>
          <a:lstStyle/>
          <a:p>
            <a:r>
              <a:rPr lang="zh-CN" altLang="en-US" dirty="0">
                <a:solidFill>
                  <a:srgbClr val="191B1F"/>
                </a:solidFill>
                <a:latin typeface="-apple-system"/>
              </a:rPr>
              <a:t>脉冲神经网络 </a:t>
            </a:r>
            <a:r>
              <a:rPr lang="en-US" altLang="zh-CN" dirty="0">
                <a:solidFill>
                  <a:srgbClr val="191B1F"/>
                </a:solidFill>
                <a:latin typeface="-apple-system"/>
              </a:rPr>
              <a:t>(Spiking Neural Network</a:t>
            </a:r>
            <a:r>
              <a:rPr lang="zh-CN" altLang="en-US" dirty="0">
                <a:solidFill>
                  <a:srgbClr val="191B1F"/>
                </a:solidFill>
                <a:latin typeface="-apple-system"/>
              </a:rPr>
              <a:t>，</a:t>
            </a:r>
            <a:r>
              <a:rPr lang="en-US" altLang="zh-CN" dirty="0">
                <a:solidFill>
                  <a:srgbClr val="191B1F"/>
                </a:solidFill>
                <a:latin typeface="-apple-system"/>
              </a:rPr>
              <a:t>SNN) </a:t>
            </a:r>
            <a:r>
              <a:rPr lang="zh-CN" altLang="en-US" dirty="0">
                <a:solidFill>
                  <a:srgbClr val="191B1F"/>
                </a:solidFill>
                <a:latin typeface="-apple-system"/>
              </a:rPr>
              <a:t>，旨在弥合神经科学和机器学习之间的差距，使用最拟合生物神经元机制的模型来进行计算，更接近生物神经元。脉冲神经网络与目前流行的神经网络和机器学习方法有着根本上的不同。</a:t>
            </a:r>
            <a:r>
              <a:rPr lang="en-US" altLang="zh-CN" dirty="0">
                <a:solidFill>
                  <a:srgbClr val="191B1F"/>
                </a:solidFill>
                <a:latin typeface="-apple-system"/>
              </a:rPr>
              <a:t>SNN </a:t>
            </a:r>
            <a:r>
              <a:rPr lang="zh-CN" altLang="en-US" dirty="0">
                <a:solidFill>
                  <a:srgbClr val="191B1F"/>
                </a:solidFill>
                <a:latin typeface="-apple-system"/>
              </a:rPr>
              <a:t>使用脉冲而非常见的连续值。每个峰值由代表生物过程的微分方程表示出来，其中最重要的是神经元的膜电位。本质上，一旦神经元达到了某一电位，脉冲就会出现，随后达到电位的神经元会被重置。对此，最常见的模型是 </a:t>
            </a:r>
            <a:r>
              <a:rPr lang="en-US" altLang="zh-CN" dirty="0">
                <a:solidFill>
                  <a:srgbClr val="191B1F"/>
                </a:solidFill>
                <a:latin typeface="-apple-system"/>
              </a:rPr>
              <a:t>Leaky Integrate-And-Fire (LIF) </a:t>
            </a:r>
            <a:r>
              <a:rPr lang="zh-CN" altLang="en-US" dirty="0">
                <a:solidFill>
                  <a:srgbClr val="191B1F"/>
                </a:solidFill>
                <a:latin typeface="-apple-system"/>
              </a:rPr>
              <a:t>模型。</a:t>
            </a:r>
            <a:endParaRPr lang="zh-CN" altLang="en-US" dirty="0">
              <a:solidFill>
                <a:srgbClr val="191B1F"/>
              </a:solidFill>
              <a:latin typeface="-apple-system"/>
            </a:endParaRPr>
          </a:p>
        </p:txBody>
      </p:sp>
      <p:pic>
        <p:nvPicPr>
          <p:cNvPr id="7" name="图片 6"/>
          <p:cNvPicPr>
            <a:picLocks noChangeAspect="1"/>
          </p:cNvPicPr>
          <p:nvPr/>
        </p:nvPicPr>
        <p:blipFill>
          <a:blip r:embed="rId1"/>
          <a:stretch>
            <a:fillRect/>
          </a:stretch>
        </p:blipFill>
        <p:spPr>
          <a:xfrm>
            <a:off x="2702578" y="3106464"/>
            <a:ext cx="6786843" cy="298482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基础部分：</a:t>
            </a:r>
            <a:r>
              <a:rPr lang="en-US" altLang="zh-CN" dirty="0"/>
              <a:t>SNN+MNIST</a:t>
            </a:r>
            <a:endParaRPr lang="zh-CN" altLang="en-US" dirty="0"/>
          </a:p>
        </p:txBody>
      </p:sp>
      <p:sp>
        <p:nvSpPr>
          <p:cNvPr id="3" name="文本占位符 2"/>
          <p:cNvSpPr>
            <a:spLocks noGrp="1"/>
          </p:cNvSpPr>
          <p:nvPr>
            <p:ph type="body" sz="quarter" idx="12"/>
          </p:nvPr>
        </p:nvSpPr>
        <p:spPr>
          <a:xfrm>
            <a:off x="313976" y="6628765"/>
            <a:ext cx="4151344" cy="419100"/>
          </a:xfrm>
        </p:spPr>
        <p:txBody>
          <a:bodyPr/>
          <a:lstStyle/>
          <a:p>
            <a:r>
              <a:rPr lang="zh-CN" altLang="en-US">
                <a:sym typeface="+mn-ea"/>
              </a:rPr>
              <a:t>组号：</a:t>
            </a:r>
            <a:r>
              <a:rPr lang="en-US" altLang="zh-CN">
                <a:sym typeface="+mn-ea"/>
              </a:rPr>
              <a:t>21</a:t>
            </a:r>
            <a:endParaRPr lang="en-US" altLang="zh-CN"/>
          </a:p>
          <a:p>
            <a:endParaRPr lang="zh-CN" altLang="en-US"/>
          </a:p>
        </p:txBody>
      </p:sp>
      <p:sp>
        <p:nvSpPr>
          <p:cNvPr id="4" name="文本占位符 3"/>
          <p:cNvSpPr>
            <a:spLocks noGrp="1"/>
          </p:cNvSpPr>
          <p:nvPr>
            <p:ph type="body" sz="quarter" idx="13"/>
          </p:nvPr>
        </p:nvSpPr>
        <p:spPr/>
        <p:txBody>
          <a:bodyPr/>
          <a:lstStyle/>
          <a:p>
            <a:endParaRPr lang="zh-CN" altLang="en-US"/>
          </a:p>
        </p:txBody>
      </p:sp>
      <p:sp>
        <p:nvSpPr>
          <p:cNvPr id="5" name="文本占位符 4"/>
          <p:cNvSpPr>
            <a:spLocks noGrp="1"/>
          </p:cNvSpPr>
          <p:nvPr>
            <p:ph type="body" sz="quarter" idx="14"/>
          </p:nvPr>
        </p:nvSpPr>
        <p:spPr>
          <a:xfrm>
            <a:off x="313765" y="2575351"/>
            <a:ext cx="4864785" cy="1707295"/>
          </a:xfrm>
        </p:spPr>
        <p:txBody>
          <a:bodyPr/>
          <a:lstStyle/>
          <a:p>
            <a:r>
              <a:rPr lang="zh-CN" altLang="en-US" dirty="0"/>
              <a:t>使用</a:t>
            </a:r>
            <a:r>
              <a:rPr lang="en-US" altLang="zh-CN" dirty="0" err="1"/>
              <a:t>spikingjelly</a:t>
            </a:r>
            <a:r>
              <a:rPr lang="zh-CN" altLang="en-US" dirty="0"/>
              <a:t>中</a:t>
            </a:r>
            <a:r>
              <a:rPr lang="en-US" altLang="zh-CN" dirty="0"/>
              <a:t>neuron</a:t>
            </a:r>
            <a:r>
              <a:rPr lang="zh-CN" altLang="en-US" dirty="0"/>
              <a:t>库中的</a:t>
            </a:r>
            <a:r>
              <a:rPr lang="en-US" altLang="zh-CN" dirty="0" err="1"/>
              <a:t>LIFNode</a:t>
            </a:r>
            <a:r>
              <a:rPr lang="zh-CN" altLang="en-US" dirty="0"/>
              <a:t>神经元模型替换简易神经网络中的激活函数，分别实现了单层和三层结构。</a:t>
            </a:r>
            <a:endParaRPr lang="zh-CN" altLang="en-US" dirty="0"/>
          </a:p>
        </p:txBody>
      </p:sp>
      <p:pic>
        <p:nvPicPr>
          <p:cNvPr id="9" name="图片 8"/>
          <p:cNvPicPr>
            <a:picLocks noChangeAspect="1"/>
          </p:cNvPicPr>
          <p:nvPr/>
        </p:nvPicPr>
        <p:blipFill>
          <a:blip r:embed="rId1"/>
          <a:stretch>
            <a:fillRect/>
          </a:stretch>
        </p:blipFill>
        <p:spPr>
          <a:xfrm>
            <a:off x="5304865" y="903528"/>
            <a:ext cx="6573370" cy="505094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基础部分：</a:t>
            </a:r>
            <a:r>
              <a:rPr lang="en-US" altLang="zh-CN" dirty="0"/>
              <a:t>CSNN+MNIST</a:t>
            </a:r>
            <a:endParaRPr lang="zh-CN" altLang="en-US" dirty="0"/>
          </a:p>
        </p:txBody>
      </p:sp>
      <p:sp>
        <p:nvSpPr>
          <p:cNvPr id="3" name="文本占位符 2"/>
          <p:cNvSpPr>
            <a:spLocks noGrp="1"/>
          </p:cNvSpPr>
          <p:nvPr>
            <p:ph type="body" sz="quarter" idx="12"/>
          </p:nvPr>
        </p:nvSpPr>
        <p:spPr/>
        <p:txBody>
          <a:bodyPr/>
          <a:lstStyle/>
          <a:p>
            <a:r>
              <a:rPr lang="zh-CN" altLang="en-US">
                <a:sym typeface="+mn-ea"/>
              </a:rPr>
              <a:t>组号：</a:t>
            </a:r>
            <a:r>
              <a:rPr lang="en-US" altLang="zh-CN">
                <a:sym typeface="+mn-ea"/>
              </a:rPr>
              <a:t>21</a:t>
            </a:r>
            <a:endParaRPr lang="zh-CN" altLang="en-US"/>
          </a:p>
        </p:txBody>
      </p:sp>
      <p:sp>
        <p:nvSpPr>
          <p:cNvPr id="4" name="文本占位符 3"/>
          <p:cNvSpPr>
            <a:spLocks noGrp="1"/>
          </p:cNvSpPr>
          <p:nvPr>
            <p:ph type="body" sz="quarter" idx="13"/>
          </p:nvPr>
        </p:nvSpPr>
        <p:spPr/>
        <p:txBody>
          <a:bodyPr/>
          <a:lstStyle/>
          <a:p>
            <a:endParaRPr lang="zh-CN" altLang="en-US"/>
          </a:p>
        </p:txBody>
      </p:sp>
      <p:sp>
        <p:nvSpPr>
          <p:cNvPr id="5" name="文本占位符 4"/>
          <p:cNvSpPr>
            <a:spLocks noGrp="1"/>
          </p:cNvSpPr>
          <p:nvPr>
            <p:ph type="body" sz="quarter" idx="14"/>
          </p:nvPr>
        </p:nvSpPr>
        <p:spPr>
          <a:xfrm>
            <a:off x="304800" y="2794107"/>
            <a:ext cx="4400862" cy="1269783"/>
          </a:xfrm>
        </p:spPr>
        <p:txBody>
          <a:bodyPr/>
          <a:lstStyle/>
          <a:p>
            <a:r>
              <a:rPr lang="zh-CN" altLang="en-US" dirty="0"/>
              <a:t>我们还实现了对卷积神经网络的适配，使用</a:t>
            </a:r>
            <a:r>
              <a:rPr lang="en-US" altLang="zh-CN" dirty="0" err="1"/>
              <a:t>IFNode</a:t>
            </a:r>
            <a:r>
              <a:rPr lang="zh-CN" altLang="en-US" dirty="0"/>
              <a:t>神经元模型，手动模拟时间步传入数据。</a:t>
            </a:r>
            <a:endParaRPr lang="zh-CN" altLang="en-US" dirty="0"/>
          </a:p>
        </p:txBody>
      </p:sp>
      <p:pic>
        <p:nvPicPr>
          <p:cNvPr id="7" name="图片 6"/>
          <p:cNvPicPr>
            <a:picLocks noChangeAspect="1"/>
          </p:cNvPicPr>
          <p:nvPr/>
        </p:nvPicPr>
        <p:blipFill>
          <a:blip r:embed="rId1"/>
          <a:stretch>
            <a:fillRect/>
          </a:stretch>
        </p:blipFill>
        <p:spPr>
          <a:xfrm>
            <a:off x="4838121" y="904705"/>
            <a:ext cx="7049079" cy="504858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基础部分：</a:t>
            </a:r>
            <a:r>
              <a:rPr lang="en-US" altLang="zh-CN" dirty="0"/>
              <a:t>CSNN</a:t>
            </a:r>
            <a:r>
              <a:rPr lang="zh-CN" altLang="en-US" dirty="0"/>
              <a:t>可视化</a:t>
            </a:r>
            <a:endParaRPr lang="zh-CN" altLang="en-US" dirty="0"/>
          </a:p>
        </p:txBody>
      </p:sp>
      <p:sp>
        <p:nvSpPr>
          <p:cNvPr id="3" name="文本占位符 2"/>
          <p:cNvSpPr>
            <a:spLocks noGrp="1"/>
          </p:cNvSpPr>
          <p:nvPr>
            <p:ph type="body" sz="quarter" idx="12"/>
          </p:nvPr>
        </p:nvSpPr>
        <p:spPr>
          <a:xfrm>
            <a:off x="305086" y="6650355"/>
            <a:ext cx="4151344" cy="419100"/>
          </a:xfrm>
        </p:spPr>
        <p:txBody>
          <a:bodyPr/>
          <a:lstStyle/>
          <a:p>
            <a:r>
              <a:rPr lang="zh-CN" altLang="en-US">
                <a:sym typeface="+mn-ea"/>
              </a:rPr>
              <a:t>组号：</a:t>
            </a:r>
            <a:r>
              <a:rPr lang="en-US" altLang="zh-CN">
                <a:sym typeface="+mn-ea"/>
              </a:rPr>
              <a:t>21</a:t>
            </a:r>
            <a:endParaRPr lang="en-US" altLang="zh-CN"/>
          </a:p>
          <a:p>
            <a:endParaRPr lang="zh-CN" altLang="en-US"/>
          </a:p>
        </p:txBody>
      </p:sp>
      <p:sp>
        <p:nvSpPr>
          <p:cNvPr id="4" name="文本占位符 3"/>
          <p:cNvSpPr>
            <a:spLocks noGrp="1"/>
          </p:cNvSpPr>
          <p:nvPr>
            <p:ph type="body" sz="quarter" idx="13"/>
          </p:nvPr>
        </p:nvSpPr>
        <p:spPr/>
        <p:txBody>
          <a:bodyPr/>
          <a:lstStyle/>
          <a:p>
            <a:endParaRPr lang="zh-CN" altLang="en-US"/>
          </a:p>
        </p:txBody>
      </p:sp>
      <p:sp>
        <p:nvSpPr>
          <p:cNvPr id="5" name="文本占位符 4"/>
          <p:cNvSpPr>
            <a:spLocks noGrp="1"/>
          </p:cNvSpPr>
          <p:nvPr>
            <p:ph type="body" sz="quarter" idx="14"/>
          </p:nvPr>
        </p:nvSpPr>
        <p:spPr/>
        <p:txBody>
          <a:bodyPr/>
          <a:lstStyle/>
          <a:p>
            <a:r>
              <a:rPr lang="zh-CN" altLang="en-US" dirty="0"/>
              <a:t>左图为各个时间步中脉冲神经元的输出，右图为各个神经元在各时间步的脉冲发放情况。</a:t>
            </a:r>
            <a:endParaRPr lang="zh-CN" altLang="en-US" dirty="0"/>
          </a:p>
        </p:txBody>
      </p:sp>
      <p:pic>
        <p:nvPicPr>
          <p:cNvPr id="8" name="图片 7"/>
          <p:cNvPicPr>
            <a:picLocks noChangeAspect="1"/>
          </p:cNvPicPr>
          <p:nvPr/>
        </p:nvPicPr>
        <p:blipFill>
          <a:blip r:embed="rId1"/>
          <a:stretch>
            <a:fillRect/>
          </a:stretch>
        </p:blipFill>
        <p:spPr>
          <a:xfrm>
            <a:off x="304800" y="1640136"/>
            <a:ext cx="6283065" cy="3955599"/>
          </a:xfrm>
          <a:prstGeom prst="rect">
            <a:avLst/>
          </a:prstGeom>
        </p:spPr>
      </p:pic>
      <p:pic>
        <p:nvPicPr>
          <p:cNvPr id="10" name="图片 9"/>
          <p:cNvPicPr>
            <a:picLocks noChangeAspect="1"/>
          </p:cNvPicPr>
          <p:nvPr/>
        </p:nvPicPr>
        <p:blipFill>
          <a:blip r:embed="rId2"/>
          <a:stretch>
            <a:fillRect/>
          </a:stretch>
        </p:blipFill>
        <p:spPr>
          <a:xfrm>
            <a:off x="6789020" y="1948381"/>
            <a:ext cx="5083924" cy="333911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基础部分：</a:t>
            </a:r>
            <a:r>
              <a:rPr lang="en-US" altLang="zh-CN" dirty="0"/>
              <a:t>MNIST</a:t>
            </a:r>
            <a:r>
              <a:rPr lang="zh-CN" altLang="en-US" dirty="0"/>
              <a:t>结果对比</a:t>
            </a:r>
            <a:endParaRPr lang="zh-CN" altLang="en-US" dirty="0"/>
          </a:p>
        </p:txBody>
      </p:sp>
      <p:sp>
        <p:nvSpPr>
          <p:cNvPr id="3" name="文本占位符 2"/>
          <p:cNvSpPr>
            <a:spLocks noGrp="1"/>
          </p:cNvSpPr>
          <p:nvPr>
            <p:ph type="body" sz="quarter" idx="12"/>
          </p:nvPr>
        </p:nvSpPr>
        <p:spPr>
          <a:xfrm>
            <a:off x="319056" y="6592570"/>
            <a:ext cx="4151344" cy="419100"/>
          </a:xfrm>
        </p:spPr>
        <p:txBody>
          <a:bodyPr/>
          <a:lstStyle/>
          <a:p>
            <a:r>
              <a:rPr lang="zh-CN" altLang="en-US">
                <a:sym typeface="+mn-ea"/>
              </a:rPr>
              <a:t>组号：</a:t>
            </a:r>
            <a:r>
              <a:rPr lang="en-US" altLang="zh-CN">
                <a:sym typeface="+mn-ea"/>
              </a:rPr>
              <a:t>21</a:t>
            </a:r>
            <a:endParaRPr lang="en-US" altLang="zh-CN"/>
          </a:p>
          <a:p>
            <a:endParaRPr lang="zh-CN" altLang="en-US"/>
          </a:p>
        </p:txBody>
      </p:sp>
      <p:sp>
        <p:nvSpPr>
          <p:cNvPr id="4" name="文本占位符 3"/>
          <p:cNvSpPr>
            <a:spLocks noGrp="1"/>
          </p:cNvSpPr>
          <p:nvPr>
            <p:ph type="body" sz="quarter" idx="13"/>
          </p:nvPr>
        </p:nvSpPr>
        <p:spPr/>
        <p:txBody>
          <a:bodyPr/>
          <a:lstStyle/>
          <a:p>
            <a:endParaRPr lang="zh-CN" altLang="en-US"/>
          </a:p>
        </p:txBody>
      </p:sp>
      <p:sp>
        <p:nvSpPr>
          <p:cNvPr id="5" name="文本占位符 4"/>
          <p:cNvSpPr>
            <a:spLocks noGrp="1"/>
          </p:cNvSpPr>
          <p:nvPr>
            <p:ph type="body" sz="quarter" idx="14"/>
          </p:nvPr>
        </p:nvSpPr>
        <p:spPr>
          <a:xfrm>
            <a:off x="319056" y="2669297"/>
            <a:ext cx="5167344" cy="1842133"/>
          </a:xfrm>
        </p:spPr>
        <p:txBody>
          <a:bodyPr/>
          <a:lstStyle/>
          <a:p>
            <a:r>
              <a:rPr lang="zh-CN" altLang="en-US" dirty="0"/>
              <a:t>右表为</a:t>
            </a:r>
            <a:r>
              <a:rPr lang="en-US" altLang="zh-CN" dirty="0"/>
              <a:t>SNN</a:t>
            </a:r>
            <a:r>
              <a:rPr lang="zh-CN" altLang="en-US" dirty="0"/>
              <a:t>及</a:t>
            </a:r>
            <a:r>
              <a:rPr lang="en-US" altLang="zh-CN" dirty="0"/>
              <a:t>CSNN</a:t>
            </a:r>
            <a:r>
              <a:rPr lang="zh-CN" altLang="en-US" dirty="0"/>
              <a:t>在</a:t>
            </a:r>
            <a:r>
              <a:rPr lang="en-US" altLang="zh-CN" dirty="0"/>
              <a:t>MNIST</a:t>
            </a:r>
            <a:r>
              <a:rPr lang="zh-CN" altLang="en-US" dirty="0"/>
              <a:t>数据集上的测试结果。</a:t>
            </a:r>
            <a:endParaRPr lang="en-US" altLang="zh-CN" dirty="0"/>
          </a:p>
          <a:p>
            <a:r>
              <a:rPr lang="zh-CN" altLang="en-US" dirty="0"/>
              <a:t>其中，多层</a:t>
            </a:r>
            <a:r>
              <a:rPr lang="en-US" altLang="zh-CN" dirty="0"/>
              <a:t>SNN</a:t>
            </a:r>
            <a:r>
              <a:rPr lang="zh-CN" altLang="en-US" dirty="0"/>
              <a:t>的表现在时间步增加时反而下降，推测原因为规模过小。</a:t>
            </a:r>
            <a:endParaRPr lang="zh-CN" altLang="en-US" dirty="0"/>
          </a:p>
        </p:txBody>
      </p:sp>
      <p:pic>
        <p:nvPicPr>
          <p:cNvPr id="7" name="图片 6"/>
          <p:cNvPicPr>
            <a:picLocks noChangeAspect="1"/>
          </p:cNvPicPr>
          <p:nvPr/>
        </p:nvPicPr>
        <p:blipFill>
          <a:blip r:embed="rId1"/>
          <a:stretch>
            <a:fillRect/>
          </a:stretch>
        </p:blipFill>
        <p:spPr>
          <a:xfrm>
            <a:off x="5776945" y="2407842"/>
            <a:ext cx="6095999" cy="236504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天空, 户外, 树, 草&#10;&#10;描述已自动生成"/>
          <p:cNvPicPr>
            <a:picLocks noChangeAspect="1"/>
          </p:cNvPicPr>
          <p:nvPr/>
        </p:nvPicPr>
        <p:blipFill rotWithShape="1">
          <a:blip r:embed="rId1" cstate="print">
            <a:alphaModFix amt="85000"/>
            <a:extLst>
              <a:ext uri="{BEBA8EAE-BF5A-486C-A8C5-ECC9F3942E4B}">
                <a14:imgProps xmlns:a14="http://schemas.microsoft.com/office/drawing/2010/main">
                  <a14:imgLayer r:embed="rId2">
                    <a14:imgEffect>
                      <a14:artisticBlur/>
                    </a14:imgEffect>
                  </a14:imgLayer>
                </a14:imgProps>
              </a:ext>
              <a:ext uri="{28A0092B-C50C-407E-A947-70E740481C1C}">
                <a14:useLocalDpi xmlns:a14="http://schemas.microsoft.com/office/drawing/2010/main" val="0"/>
              </a:ext>
            </a:extLst>
          </a:blip>
          <a:srcRect t="12868" b="12127"/>
          <a:stretch>
            <a:fillRect/>
          </a:stretch>
        </p:blipFill>
        <p:spPr>
          <a:xfrm>
            <a:off x="0" y="0"/>
            <a:ext cx="12192000" cy="6858000"/>
          </a:xfrm>
          <a:prstGeom prst="rect">
            <a:avLst/>
          </a:prstGeom>
        </p:spPr>
      </p:pic>
      <p:sp>
        <p:nvSpPr>
          <p:cNvPr id="8" name="矩形 7"/>
          <p:cNvSpPr/>
          <p:nvPr/>
        </p:nvSpPr>
        <p:spPr>
          <a:xfrm>
            <a:off x="1807369" y="0"/>
            <a:ext cx="3996531" cy="68580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3028819" y="-6066"/>
            <a:ext cx="1553630" cy="1569660"/>
          </a:xfrm>
          <a:prstGeom prst="rect">
            <a:avLst/>
          </a:prstGeom>
          <a:solidFill>
            <a:schemeClr val="accent1"/>
          </a:solidFill>
        </p:spPr>
        <p:txBody>
          <a:bodyPr wrap="none">
            <a:spAutoFit/>
          </a:bodyPr>
          <a:lstStyle/>
          <a:p>
            <a:pPr lvl="0" algn="ctr"/>
            <a:r>
              <a:rPr lang="en-US" altLang="zh-CN" sz="9600" b="1" dirty="0">
                <a:solidFill>
                  <a:schemeClr val="bg1"/>
                </a:solidFill>
              </a:rPr>
              <a:t>01</a:t>
            </a:r>
            <a:endParaRPr lang="zh-CN" altLang="en-US" sz="9600" b="1" dirty="0">
              <a:solidFill>
                <a:schemeClr val="bg1"/>
              </a:solidFill>
            </a:endParaRPr>
          </a:p>
        </p:txBody>
      </p:sp>
      <p:sp>
        <p:nvSpPr>
          <p:cNvPr id="22" name="矩形 21"/>
          <p:cNvSpPr/>
          <p:nvPr/>
        </p:nvSpPr>
        <p:spPr>
          <a:xfrm rot="16200000">
            <a:off x="3760634" y="3206156"/>
            <a:ext cx="90000" cy="155363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descr="图片包含 建筑物&#10;&#10;自动生成的说明"/>
          <p:cNvPicPr>
            <a:picLocks noChangeAspect="1"/>
          </p:cNvPicPr>
          <p:nvPr/>
        </p:nvPicPr>
        <p:blipFill>
          <a:blip r:embed="rId3" cstate="print">
            <a:alphaModFix amt="35000"/>
            <a:extLst>
              <a:ext uri="{28A0092B-C50C-407E-A947-70E740481C1C}">
                <a14:useLocalDpi xmlns:a14="http://schemas.microsoft.com/office/drawing/2010/main" val="0"/>
              </a:ext>
            </a:extLst>
          </a:blip>
          <a:stretch>
            <a:fillRect/>
          </a:stretch>
        </p:blipFill>
        <p:spPr>
          <a:xfrm>
            <a:off x="1807368" y="5228360"/>
            <a:ext cx="3996532" cy="1286740"/>
          </a:xfrm>
          <a:prstGeom prst="rect">
            <a:avLst/>
          </a:prstGeom>
        </p:spPr>
      </p:pic>
      <p:sp>
        <p:nvSpPr>
          <p:cNvPr id="15" name="矩形 14"/>
          <p:cNvSpPr/>
          <p:nvPr/>
        </p:nvSpPr>
        <p:spPr>
          <a:xfrm>
            <a:off x="1807368" y="2285897"/>
            <a:ext cx="3996532" cy="706755"/>
          </a:xfrm>
          <a:prstGeom prst="rect">
            <a:avLst/>
          </a:prstGeom>
        </p:spPr>
        <p:txBody>
          <a:bodyPr wrap="square">
            <a:spAutoFit/>
          </a:bodyPr>
          <a:lstStyle/>
          <a:p>
            <a:pPr algn="ctr"/>
            <a:r>
              <a:rPr lang="zh-CN" altLang="en-US" sz="4000" b="1" dirty="0">
                <a:solidFill>
                  <a:srgbClr val="C8161E"/>
                </a:solidFill>
                <a:cs typeface="+mj-cs"/>
              </a:rPr>
              <a:t>中级部分</a:t>
            </a:r>
            <a:endParaRPr lang="zh-CN" altLang="en-US" dirty="0"/>
          </a:p>
        </p:txBody>
      </p:sp>
      <p:sp>
        <p:nvSpPr>
          <p:cNvPr id="9" name="文本框 8"/>
          <p:cNvSpPr txBox="1"/>
          <p:nvPr/>
        </p:nvSpPr>
        <p:spPr>
          <a:xfrm>
            <a:off x="1807367" y="2871461"/>
            <a:ext cx="3996533" cy="460375"/>
          </a:xfrm>
          <a:prstGeom prst="rect">
            <a:avLst/>
          </a:prstGeom>
          <a:noFill/>
        </p:spPr>
        <p:txBody>
          <a:bodyPr wrap="square" rtlCol="0">
            <a:spAutoFit/>
          </a:bodyPr>
          <a:lstStyle/>
          <a:p>
            <a:pPr algn="ctr"/>
            <a:r>
              <a:rPr lang="zh-CN" altLang="en-US" sz="2400" b="1" i="1" dirty="0">
                <a:solidFill>
                  <a:schemeClr val="bg2">
                    <a:alpha val="90000"/>
                  </a:schemeClr>
                </a:solidFill>
              </a:rPr>
              <a:t>自注意力</a:t>
            </a:r>
            <a:r>
              <a:rPr lang="en-US" altLang="zh-CN" sz="2400" b="1" i="1" dirty="0">
                <a:solidFill>
                  <a:schemeClr val="bg2">
                    <a:alpha val="90000"/>
                  </a:schemeClr>
                </a:solidFill>
              </a:rPr>
              <a:t> transformer</a:t>
            </a:r>
            <a:endParaRPr lang="zh-CN" altLang="en-US" sz="2400" b="1" i="1" dirty="0">
              <a:solidFill>
                <a:schemeClr val="bg2">
                  <a:alpha val="90000"/>
                </a:schemeClr>
              </a:solidFill>
            </a:endParaRPr>
          </a:p>
        </p:txBody>
      </p:sp>
      <p:sp>
        <p:nvSpPr>
          <p:cNvPr id="2" name="文本框 1"/>
          <p:cNvSpPr txBox="1"/>
          <p:nvPr/>
        </p:nvSpPr>
        <p:spPr>
          <a:xfrm>
            <a:off x="2753995" y="6470650"/>
            <a:ext cx="1363980" cy="368300"/>
          </a:xfrm>
          <a:prstGeom prst="rect">
            <a:avLst/>
          </a:prstGeom>
          <a:noFill/>
        </p:spPr>
        <p:txBody>
          <a:bodyPr wrap="square" rtlCol="0">
            <a:spAutoFit/>
          </a:bodyPr>
          <a:lstStyle/>
          <a:p>
            <a:r>
              <a:rPr lang="zh-CN" altLang="en-US">
                <a:ea typeface="宋体" panose="02010600030101010101" pitchFamily="2" charset="-122"/>
              </a:rPr>
              <a:t>组号：</a:t>
            </a:r>
            <a:r>
              <a:rPr lang="en-US" altLang="zh-CN">
                <a:ea typeface="宋体" panose="02010600030101010101" pitchFamily="2" charset="-122"/>
              </a:rPr>
              <a:t>21</a:t>
            </a:r>
            <a:endParaRPr lang="en-US" altLang="zh-CN">
              <a:ea typeface="宋体" panose="02010600030101010101"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结构</a:t>
            </a:r>
            <a:endParaRPr lang="zh-CN" altLang="en-US" dirty="0"/>
          </a:p>
        </p:txBody>
      </p:sp>
      <p:sp>
        <p:nvSpPr>
          <p:cNvPr id="9" name="矩形: 圆角 8">
            <a:hlinkClick r:id="rId1" action="ppaction://hlinkfile"/>
          </p:cNvPr>
          <p:cNvSpPr/>
          <p:nvPr/>
        </p:nvSpPr>
        <p:spPr>
          <a:xfrm>
            <a:off x="0" y="641985"/>
            <a:ext cx="11811000" cy="5431790"/>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r>
              <a:rPr lang="zh-CN" altLang="en-US">
                <a:ea typeface="宋体" panose="02010600030101010101" pitchFamily="2" charset="-122"/>
                <a:sym typeface="+mn-ea"/>
              </a:rPr>
              <a:t>组号：</a:t>
            </a:r>
            <a:r>
              <a:rPr lang="en-US" altLang="zh-CN">
                <a:ea typeface="宋体" panose="02010600030101010101" pitchFamily="2" charset="-122"/>
                <a:sym typeface="+mn-ea"/>
              </a:rPr>
              <a:t>21</a:t>
            </a:r>
            <a:endParaRPr lang="zh-CN" altLang="en-US" dirty="0"/>
          </a:p>
        </p:txBody>
      </p:sp>
      <p:pic>
        <p:nvPicPr>
          <p:cNvPr id="2" name="图片 1"/>
          <p:cNvPicPr>
            <a:picLocks noChangeAspect="1"/>
          </p:cNvPicPr>
          <p:nvPr/>
        </p:nvPicPr>
        <p:blipFill>
          <a:blip r:embed="rId2"/>
          <a:stretch>
            <a:fillRect/>
          </a:stretch>
        </p:blipFill>
        <p:spPr>
          <a:xfrm>
            <a:off x="114300" y="713740"/>
            <a:ext cx="7967980" cy="4453890"/>
          </a:xfrm>
          <a:prstGeom prst="rect">
            <a:avLst/>
          </a:prstGeom>
        </p:spPr>
      </p:pic>
      <p:sp>
        <p:nvSpPr>
          <p:cNvPr id="4" name="文本框 3"/>
          <p:cNvSpPr txBox="1"/>
          <p:nvPr/>
        </p:nvSpPr>
        <p:spPr>
          <a:xfrm>
            <a:off x="273685" y="5638800"/>
            <a:ext cx="3726180" cy="368300"/>
          </a:xfrm>
          <a:prstGeom prst="rect">
            <a:avLst/>
          </a:prstGeom>
          <a:noFill/>
        </p:spPr>
        <p:txBody>
          <a:bodyPr wrap="square" rtlCol="0">
            <a:spAutoFit/>
          </a:bodyPr>
          <a:lstStyle/>
          <a:p>
            <a:r>
              <a:rPr lang="zh-CN" altLang="en-US" b="1">
                <a:latin typeface="微软雅黑" panose="020B0503020204020204" charset="-122"/>
                <a:ea typeface="微软雅黑" panose="020B0503020204020204" charset="-122"/>
                <a:cs typeface="微软雅黑" panose="020B0503020204020204" charset="-122"/>
              </a:rPr>
              <a:t>参考：</a:t>
            </a:r>
            <a:r>
              <a:rPr lang="en-US" altLang="zh-CN" b="1">
                <a:latin typeface="微软雅黑" panose="020B0503020204020204" charset="-122"/>
                <a:ea typeface="微软雅黑" panose="020B0503020204020204" charset="-122"/>
                <a:cs typeface="微软雅黑" panose="020B0503020204020204" charset="-122"/>
              </a:rPr>
              <a:t>spikeformer </a:t>
            </a:r>
            <a:r>
              <a:rPr lang="en-US" altLang="zh-CN" b="1">
                <a:latin typeface="微软雅黑" panose="020B0503020204020204" charset="-122"/>
                <a:ea typeface="微软雅黑" panose="020B0503020204020204" charset="-122"/>
                <a:cs typeface="微软雅黑" panose="020B0503020204020204" charset="-122"/>
                <a:hlinkClick r:id="rId1" action="ppaction://hlinkfile"/>
              </a:rPr>
              <a:t>ICLR2023</a:t>
            </a:r>
            <a:endParaRPr lang="en-US" altLang="zh-CN" b="1">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8156575" y="1385570"/>
            <a:ext cx="3721100" cy="2030095"/>
          </a:xfrm>
          <a:prstGeom prst="rect">
            <a:avLst/>
          </a:prstGeom>
          <a:noFill/>
        </p:spPr>
        <p:txBody>
          <a:bodyPr wrap="square" rtlCol="0">
            <a:spAutoFit/>
          </a:bodyPr>
          <a:lstStyle/>
          <a:p>
            <a:r>
              <a:rPr lang="en-US" altLang="zh-CN" b="1">
                <a:latin typeface="微软雅黑" panose="020B0503020204020204" charset="-122"/>
                <a:ea typeface="微软雅黑" panose="020B0503020204020204" charset="-122"/>
                <a:cs typeface="微软雅黑" panose="020B0503020204020204" charset="-122"/>
              </a:rPr>
              <a:t>SPS</a:t>
            </a:r>
            <a:r>
              <a:rPr lang="zh-CN" altLang="en-US">
                <a:latin typeface="微软雅黑" panose="020B0503020204020204" charset="-122"/>
                <a:ea typeface="微软雅黑" panose="020B0503020204020204" charset="-122"/>
                <a:cs typeface="微软雅黑" panose="020B0503020204020204" charset="-122"/>
              </a:rPr>
              <a:t>：划分特征块，提取脉冲特征</a:t>
            </a:r>
            <a:endParaRPr lang="zh-CN" altLang="en-US">
              <a:latin typeface="微软雅黑" panose="020B0503020204020204" charset="-122"/>
              <a:ea typeface="微软雅黑" panose="020B0503020204020204" charset="-122"/>
              <a:cs typeface="微软雅黑" panose="020B0503020204020204" charset="-122"/>
            </a:endParaRPr>
          </a:p>
          <a:p>
            <a:endParaRPr lang="zh-CN" altLang="en-US">
              <a:latin typeface="微软雅黑" panose="020B0503020204020204" charset="-122"/>
              <a:ea typeface="微软雅黑" panose="020B0503020204020204" charset="-122"/>
              <a:cs typeface="微软雅黑" panose="020B0503020204020204" charset="-122"/>
            </a:endParaRPr>
          </a:p>
          <a:p>
            <a:endParaRPr lang="zh-CN" altLang="en-US">
              <a:latin typeface="微软雅黑" panose="020B0503020204020204" charset="-122"/>
              <a:ea typeface="微软雅黑" panose="020B0503020204020204" charset="-122"/>
              <a:cs typeface="微软雅黑" panose="020B0503020204020204" charset="-122"/>
            </a:endParaRPr>
          </a:p>
          <a:p>
            <a:r>
              <a:rPr lang="en-US" altLang="zh-CN" b="1">
                <a:latin typeface="微软雅黑" panose="020B0503020204020204" charset="-122"/>
                <a:ea typeface="微软雅黑" panose="020B0503020204020204" charset="-122"/>
                <a:cs typeface="微软雅黑" panose="020B0503020204020204" charset="-122"/>
              </a:rPr>
              <a:t>Spikeformer</a:t>
            </a:r>
            <a:r>
              <a:rPr lang="zh-CN" altLang="en-US" b="1">
                <a:latin typeface="微软雅黑" panose="020B0503020204020204" charset="-122"/>
                <a:ea typeface="微软雅黑" panose="020B0503020204020204" charset="-122"/>
                <a:cs typeface="微软雅黑" panose="020B0503020204020204" charset="-122"/>
              </a:rPr>
              <a:t>编码器</a:t>
            </a:r>
            <a:r>
              <a:rPr lang="zh-CN" altLang="en-US">
                <a:latin typeface="微软雅黑" panose="020B0503020204020204" charset="-122"/>
                <a:ea typeface="微软雅黑" panose="020B0503020204020204" charset="-122"/>
                <a:cs typeface="微软雅黑" panose="020B0503020204020204" charset="-122"/>
              </a:rPr>
              <a:t>：</a:t>
            </a:r>
            <a:r>
              <a:rPr lang="en-US" altLang="zh-CN">
                <a:latin typeface="微软雅黑" panose="020B0503020204020204" charset="-122"/>
                <a:ea typeface="微软雅黑" panose="020B0503020204020204" charset="-122"/>
                <a:cs typeface="微软雅黑" panose="020B0503020204020204" charset="-122"/>
              </a:rPr>
              <a:t>SSA+MLP</a:t>
            </a:r>
            <a:endParaRPr lang="en-US" altLang="zh-CN">
              <a:latin typeface="微软雅黑" panose="020B0503020204020204" charset="-122"/>
              <a:ea typeface="微软雅黑" panose="020B0503020204020204" charset="-122"/>
              <a:cs typeface="微软雅黑" panose="020B0503020204020204" charset="-122"/>
            </a:endParaRPr>
          </a:p>
          <a:p>
            <a:endParaRPr lang="en-US" altLang="zh-CN">
              <a:latin typeface="微软雅黑" panose="020B0503020204020204" charset="-122"/>
              <a:ea typeface="微软雅黑" panose="020B0503020204020204" charset="-122"/>
              <a:cs typeface="微软雅黑" panose="020B0503020204020204" charset="-122"/>
            </a:endParaRPr>
          </a:p>
          <a:p>
            <a:endParaRPr lang="zh-CN" altLang="en-US">
              <a:latin typeface="微软雅黑" panose="020B0503020204020204" charset="-122"/>
              <a:ea typeface="微软雅黑" panose="020B0503020204020204" charset="-122"/>
              <a:cs typeface="微软雅黑" panose="020B0503020204020204" charset="-122"/>
            </a:endParaRPr>
          </a:p>
          <a:p>
            <a:r>
              <a:rPr lang="zh-CN" altLang="en-US" b="1">
                <a:latin typeface="微软雅黑" panose="020B0503020204020204" charset="-122"/>
                <a:ea typeface="微软雅黑" panose="020B0503020204020204" charset="-122"/>
                <a:cs typeface="微软雅黑" panose="020B0503020204020204" charset="-122"/>
              </a:rPr>
              <a:t>多分类头</a:t>
            </a:r>
            <a:r>
              <a:rPr lang="zh-CN" altLang="en-US">
                <a:latin typeface="微软雅黑" panose="020B0503020204020204" charset="-122"/>
                <a:ea typeface="微软雅黑" panose="020B0503020204020204" charset="-122"/>
                <a:cs typeface="微软雅黑" panose="020B0503020204020204" charset="-122"/>
              </a:rPr>
              <a:t>：池化</a:t>
            </a:r>
            <a:r>
              <a:rPr lang="en-US" altLang="zh-CN">
                <a:latin typeface="微软雅黑" panose="020B0503020204020204" charset="-122"/>
                <a:ea typeface="微软雅黑" panose="020B0503020204020204" charset="-122"/>
                <a:cs typeface="微软雅黑" panose="020B0503020204020204" charset="-122"/>
              </a:rPr>
              <a:t>+</a:t>
            </a:r>
            <a:r>
              <a:rPr lang="zh-CN" altLang="en-US">
                <a:latin typeface="微软雅黑" panose="020B0503020204020204" charset="-122"/>
                <a:ea typeface="微软雅黑" panose="020B0503020204020204" charset="-122"/>
                <a:cs typeface="微软雅黑" panose="020B0503020204020204" charset="-122"/>
              </a:rPr>
              <a:t>全连接层</a:t>
            </a:r>
            <a:endParaRPr lang="zh-CN" altLang="en-US">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nvSpPr>
        <p:spPr>
          <a:xfrm>
            <a:off x="8488680" y="4601210"/>
            <a:ext cx="2282825" cy="368300"/>
          </a:xfrm>
          <a:prstGeom prst="rect">
            <a:avLst/>
          </a:prstGeom>
          <a:noFill/>
        </p:spPr>
        <p:txBody>
          <a:bodyPr wrap="square" rtlCol="0">
            <a:spAutoFit/>
          </a:bodyPr>
          <a:lstStyle/>
          <a:p>
            <a:r>
              <a:rPr lang="en-US" altLang="zh-CN" b="1">
                <a:latin typeface="微软雅黑" panose="020B0503020204020204" charset="-122"/>
                <a:ea typeface="微软雅黑" panose="020B0503020204020204" charset="-122"/>
              </a:rPr>
              <a:t>encoder only</a:t>
            </a:r>
            <a:endParaRPr lang="en-US" altLang="zh-CN" b="1">
              <a:latin typeface="微软雅黑" panose="020B0503020204020204" charset="-122"/>
              <a:ea typeface="微软雅黑" panose="020B0503020204020204" charset="-122"/>
            </a:endParaRPr>
          </a:p>
        </p:txBody>
      </p:sp>
      <p:sp>
        <p:nvSpPr>
          <p:cNvPr id="3" name="文本框 2"/>
          <p:cNvSpPr txBox="1"/>
          <p:nvPr/>
        </p:nvSpPr>
        <p:spPr>
          <a:xfrm>
            <a:off x="258445" y="6514465"/>
            <a:ext cx="2363470" cy="368300"/>
          </a:xfrm>
          <a:prstGeom prst="rect">
            <a:avLst/>
          </a:prstGeom>
          <a:noFill/>
        </p:spPr>
        <p:txBody>
          <a:bodyPr wrap="square" rtlCol="0">
            <a:spAutoFit/>
          </a:bodyPr>
          <a:lstStyle/>
          <a:p>
            <a:r>
              <a:rPr lang="zh-CN" altLang="en-US"/>
              <a:t>组号：</a:t>
            </a:r>
            <a:r>
              <a:rPr lang="en-US" altLang="zh-CN"/>
              <a:t>21</a:t>
            </a:r>
            <a:endParaRPr lang="en-US" altLang="zh-CN"/>
          </a:p>
        </p:txBody>
      </p:sp>
    </p:spTree>
  </p:cSld>
  <p:clrMapOvr>
    <a:masterClrMapping/>
  </p:clrMapOvr>
</p:sld>
</file>

<file path=ppt/tags/tag1.xml><?xml version="1.0" encoding="utf-8"?>
<p:tagLst xmlns:p="http://schemas.openxmlformats.org/presentationml/2006/main">
  <p:tag name="KSO_WM_DIAGRAM_VIRTUALLY_FRAME" val="{&quot;height&quot;:408.447874015748,&quot;left&quot;:34.54944881889763,&quot;top&quot;:50.543700787401576,&quot;width&quot;:876.3636220472441}"/>
</p:tagLst>
</file>

<file path=ppt/tags/tag2.xml><?xml version="1.0" encoding="utf-8"?>
<p:tagLst xmlns:p="http://schemas.openxmlformats.org/presentationml/2006/main">
  <p:tag name="KSO_WM_DIAGRAM_VIRTUALLY_FRAME" val="{&quot;height&quot;:408.447874015748,&quot;left&quot;:34.54944881889763,&quot;top&quot;:50.543700787401576,&quot;width&quot;:876.3636220472441}"/>
</p:tagLst>
</file>

<file path=ppt/tags/tag3.xml><?xml version="1.0" encoding="utf-8"?>
<p:tagLst xmlns:p="http://schemas.openxmlformats.org/presentationml/2006/main">
  <p:tag name="KSO_WM_DIAGRAM_VIRTUALLY_FRAME" val="{&quot;height&quot;:408.447874015748,&quot;left&quot;:34.54944881889763,&quot;top&quot;:50.543700787401576,&quot;width&quot;:876.3636220472441}"/>
</p:tagLst>
</file>

<file path=ppt/tags/tag4.xml><?xml version="1.0" encoding="utf-8"?>
<p:tagLst xmlns:p="http://schemas.openxmlformats.org/presentationml/2006/main">
  <p:tag name="KSO_WM_DIAGRAM_VIRTUALLY_FRAME" val="{&quot;height&quot;:408.447874015748,&quot;left&quot;:34.54944881889763,&quot;top&quot;:50.543700787401576,&quot;width&quot;:876.3636220472441}"/>
</p:tagLst>
</file>

<file path=ppt/tags/tag5.xml><?xml version="1.0" encoding="utf-8"?>
<p:tagLst xmlns:p="http://schemas.openxmlformats.org/presentationml/2006/main">
  <p:tag name="KSO_WM_DIAGRAM_VIRTUALLY_FRAME" val="{&quot;height&quot;:408.447874015748,&quot;left&quot;:34.54944881889763,&quot;top&quot;:50.543700787401576,&quot;width&quot;:876.3636220472441}"/>
</p:tagLst>
</file>

<file path=ppt/tags/tag6.xml><?xml version="1.0" encoding="utf-8"?>
<p:tagLst xmlns:p="http://schemas.openxmlformats.org/presentationml/2006/main">
  <p:tag name="KSO_WM_DIAGRAM_VIRTUALLY_FRAME" val="{&quot;height&quot;:408.447874015748,&quot;left&quot;:34.54944881889763,&quot;top&quot;:50.543700787401576,&quot;width&quot;:876.3636220472441}"/>
</p:tagLst>
</file>

<file path=ppt/tags/tag7.xml><?xml version="1.0" encoding="utf-8"?>
<p:tagLst xmlns:p="http://schemas.openxmlformats.org/presentationml/2006/main">
  <p:tag name="KSO_WM_DIAGRAM_VIRTUALLY_FRAME" val="{&quot;height&quot;:408.447874015748,&quot;left&quot;:34.54944881889763,&quot;top&quot;:50.543700787401576,&quot;width&quot;:876.3636220472441}"/>
</p:tagLst>
</file>

<file path=ppt/tags/tag8.xml><?xml version="1.0" encoding="utf-8"?>
<p:tagLst xmlns:p="http://schemas.openxmlformats.org/presentationml/2006/main">
  <p:tag name="KSO_WM_DIAGRAM_VIRTUALLY_FRAME" val="{&quot;height&quot;:408.447874015748,&quot;left&quot;:34.54944881889763,&quot;top&quot;:50.543700787401576,&quot;width&quot;:876.3636220472441}"/>
</p:tagLst>
</file>

<file path=ppt/tags/tag9.xml><?xml version="1.0" encoding="utf-8"?>
<p:tagLst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 name="KSO_WPP_MARK_KEY" val="6f24d65b-17c3-4e2b-89a5-b1c387ed8e08"/>
</p:tagLst>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2696</Words>
  <Application>WPS 演示</Application>
  <PresentationFormat>宽屏</PresentationFormat>
  <Paragraphs>324</Paragraphs>
  <Slides>21</Slides>
  <Notes>0</Notes>
  <HiddenSlides>0</HiddenSlides>
  <MMClips>0</MMClips>
  <ScaleCrop>false</ScaleCrop>
  <HeadingPairs>
    <vt:vector size="6" baseType="variant">
      <vt:variant>
        <vt:lpstr>已用的字体</vt:lpstr>
      </vt:variant>
      <vt:variant>
        <vt:i4>18</vt:i4>
      </vt:variant>
      <vt:variant>
        <vt:lpstr>主题</vt:lpstr>
      </vt:variant>
      <vt:variant>
        <vt:i4>8</vt:i4>
      </vt:variant>
      <vt:variant>
        <vt:lpstr>幻灯片标题</vt:lpstr>
      </vt:variant>
      <vt:variant>
        <vt:i4>21</vt:i4>
      </vt:variant>
    </vt:vector>
  </HeadingPairs>
  <TitlesOfParts>
    <vt:vector size="47" baseType="lpstr">
      <vt:lpstr>Arial</vt:lpstr>
      <vt:lpstr>宋体</vt:lpstr>
      <vt:lpstr>Wingdings</vt:lpstr>
      <vt:lpstr>Calibri</vt:lpstr>
      <vt:lpstr>等线</vt:lpstr>
      <vt:lpstr>微软雅黑</vt:lpstr>
      <vt:lpstr>Segoe UI</vt:lpstr>
      <vt:lpstr>Segoe UI Light</vt:lpstr>
      <vt:lpstr>Noto Looped Lao Bold</vt:lpstr>
      <vt:lpstr>-apple-system</vt:lpstr>
      <vt:lpstr>Overpass Nerd Font Thin</vt:lpstr>
      <vt:lpstr>Arial Unicode MS</vt:lpstr>
      <vt:lpstr>Cambria Math</vt:lpstr>
      <vt:lpstr>DejaVu Math TeX Gyre</vt:lpstr>
      <vt:lpstr>MS Mincho</vt:lpstr>
      <vt:lpstr>微软雅黑</vt:lpstr>
      <vt:lpstr>Trebuchet MS</vt:lpstr>
      <vt:lpstr>OpenSymbol</vt:lpstr>
      <vt:lpstr>Office 主题​​</vt:lpstr>
      <vt:lpstr>1_OfficePLUS</vt:lpstr>
      <vt:lpstr>1_Office 主题​​</vt:lpstr>
      <vt:lpstr>3_Office 主题​​</vt:lpstr>
      <vt:lpstr>4_Office 主题​​</vt:lpstr>
      <vt:lpstr>5_Office 主题​​</vt:lpstr>
      <vt:lpstr>6_Office 主题​​</vt:lpstr>
      <vt:lpstr>7_Office 主题​​</vt:lpstr>
      <vt:lpstr>类脑智能大作业展示</vt:lpstr>
      <vt:lpstr>SNN 基础部分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一 李</dc:creator>
  <cp:lastModifiedBy>ljr</cp:lastModifiedBy>
  <cp:revision>163</cp:revision>
  <dcterms:created xsi:type="dcterms:W3CDTF">2024-12-31T06:12:59Z</dcterms:created>
  <dcterms:modified xsi:type="dcterms:W3CDTF">2024-12-31T06:12:59Z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AD9372F617DB48B089A1457C082603DE_13</vt:lpwstr>
  </property>
  <property fmtid="{D5CDD505-2E9C-101B-9397-08002B2CF9AE}" pid="12" name="KSOProductBuildVer">
    <vt:lpwstr>2052-11.1.0.11723</vt:lpwstr>
  </property>
</Properties>
</file>